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9" r:id="rId1"/>
  </p:sldMasterIdLst>
  <p:handoutMasterIdLst>
    <p:handoutMasterId r:id="rId59"/>
  </p:handoutMasterIdLst>
  <p:sldIdLst>
    <p:sldId id="256" r:id="rId2"/>
    <p:sldId id="334" r:id="rId3"/>
    <p:sldId id="257" r:id="rId4"/>
    <p:sldId id="271" r:id="rId5"/>
    <p:sldId id="325" r:id="rId6"/>
    <p:sldId id="272" r:id="rId7"/>
    <p:sldId id="273" r:id="rId8"/>
    <p:sldId id="326" r:id="rId9"/>
    <p:sldId id="274" r:id="rId10"/>
    <p:sldId id="330" r:id="rId11"/>
    <p:sldId id="275" r:id="rId12"/>
    <p:sldId id="260" r:id="rId13"/>
    <p:sldId id="276" r:id="rId14"/>
    <p:sldId id="277" r:id="rId15"/>
    <p:sldId id="347" r:id="rId16"/>
    <p:sldId id="261" r:id="rId17"/>
    <p:sldId id="278" r:id="rId18"/>
    <p:sldId id="279" r:id="rId19"/>
    <p:sldId id="348" r:id="rId20"/>
    <p:sldId id="262" r:id="rId21"/>
    <p:sldId id="282" r:id="rId22"/>
    <p:sldId id="283" r:id="rId23"/>
    <p:sldId id="284" r:id="rId24"/>
    <p:sldId id="285" r:id="rId25"/>
    <p:sldId id="328" r:id="rId26"/>
    <p:sldId id="263" r:id="rId27"/>
    <p:sldId id="280" r:id="rId28"/>
    <p:sldId id="293" r:id="rId29"/>
    <p:sldId id="294" r:id="rId30"/>
    <p:sldId id="332" r:id="rId31"/>
    <p:sldId id="354" r:id="rId32"/>
    <p:sldId id="269" r:id="rId33"/>
    <p:sldId id="288" r:id="rId34"/>
    <p:sldId id="337" r:id="rId35"/>
    <p:sldId id="289" r:id="rId36"/>
    <p:sldId id="291" r:id="rId37"/>
    <p:sldId id="355" r:id="rId38"/>
    <p:sldId id="356" r:id="rId39"/>
    <p:sldId id="329" r:id="rId40"/>
    <p:sldId id="281" r:id="rId41"/>
    <p:sldId id="297" r:id="rId42"/>
    <p:sldId id="270" r:id="rId43"/>
    <p:sldId id="338" r:id="rId44"/>
    <p:sldId id="339" r:id="rId45"/>
    <p:sldId id="340" r:id="rId46"/>
    <p:sldId id="341" r:id="rId47"/>
    <p:sldId id="344" r:id="rId48"/>
    <p:sldId id="349" r:id="rId49"/>
    <p:sldId id="350" r:id="rId50"/>
    <p:sldId id="351" r:id="rId51"/>
    <p:sldId id="345" r:id="rId52"/>
    <p:sldId id="333" r:id="rId53"/>
    <p:sldId id="352" r:id="rId54"/>
    <p:sldId id="353" r:id="rId55"/>
    <p:sldId id="335" r:id="rId56"/>
    <p:sldId id="295" r:id="rId57"/>
    <p:sldId id="292" r:id="rId58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91" autoAdjust="0"/>
    <p:restoredTop sz="94660"/>
  </p:normalViewPr>
  <p:slideViewPr>
    <p:cSldViewPr snapToGrid="0" snapToObjects="1">
      <p:cViewPr>
        <p:scale>
          <a:sx n="78" d="100"/>
          <a:sy n="78" d="100"/>
        </p:scale>
        <p:origin x="-182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3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handoutMaster" Target="handoutMasters/handout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interSettings" Target="printerSettings/printerSettings1.bin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F35D2-588C-49E9-BE2D-3EAD51AA9E41}" type="datetimeFigureOut">
              <a:rPr lang="zh-HK" altLang="en-US" smtClean="0"/>
              <a:t>25/6/14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001D0-3455-4E8F-AE8C-7DA2E3BB473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3258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按一下以編輯母片子標題樣式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含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按一下以編輯母片子標題樣式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25/6/14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25/6/14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91" r:id="rId2"/>
    <p:sldLayoutId id="2147484292" r:id="rId3"/>
    <p:sldLayoutId id="2147484293" r:id="rId4"/>
    <p:sldLayoutId id="2147484294" r:id="rId5"/>
    <p:sldLayoutId id="2147484295" r:id="rId6"/>
    <p:sldLayoutId id="2147484296" r:id="rId7"/>
    <p:sldLayoutId id="2147484297" r:id="rId8"/>
    <p:sldLayoutId id="2147484298" r:id="rId9"/>
    <p:sldLayoutId id="2147484299" r:id="rId10"/>
    <p:sldLayoutId id="2147484300" r:id="rId11"/>
    <p:sldLayoutId id="214748430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151182" y="1721090"/>
            <a:ext cx="8909667" cy="1793167"/>
          </a:xfrm>
        </p:spPr>
        <p:txBody>
          <a:bodyPr>
            <a:normAutofit/>
          </a:bodyPr>
          <a:lstStyle/>
          <a:p>
            <a:r>
              <a:rPr kumimoji="1" lang="en-US" altLang="zh-TW" dirty="0" smtClean="0"/>
              <a:t>Parenteral Nutrition </a:t>
            </a:r>
            <a:br>
              <a:rPr kumimoji="1" lang="en-US" altLang="zh-TW" dirty="0" smtClean="0"/>
            </a:br>
            <a:r>
              <a:rPr kumimoji="1" lang="en-US" altLang="zh-TW" dirty="0" smtClean="0"/>
              <a:t>in Critical Illness</a:t>
            </a:r>
            <a:endParaRPr kumimoji="1" lang="zh-TW" altLang="en-US" dirty="0"/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>
          <a:xfrm>
            <a:off x="1322921" y="4508612"/>
            <a:ext cx="6498159" cy="916641"/>
          </a:xfrm>
        </p:spPr>
        <p:txBody>
          <a:bodyPr>
            <a:normAutofit lnSpcReduction="10000"/>
          </a:bodyPr>
          <a:lstStyle/>
          <a:p>
            <a:r>
              <a:rPr kumimoji="1" lang="en-US" altLang="zh-TW" dirty="0" smtClean="0"/>
              <a:t>Judy WONG</a:t>
            </a:r>
          </a:p>
          <a:p>
            <a:r>
              <a:rPr kumimoji="1" lang="en-US" altLang="zh-TW" dirty="0" smtClean="0"/>
              <a:t>Dietitian</a:t>
            </a:r>
          </a:p>
          <a:p>
            <a:r>
              <a:rPr kumimoji="1" lang="en-US" altLang="zh-TW" dirty="0" smtClean="0"/>
              <a:t>PMH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055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How much energy should critically ill patients receive?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sz="2800" dirty="0" smtClean="0"/>
              <a:t>ESPEN Guidelines 2009: </a:t>
            </a:r>
          </a:p>
          <a:p>
            <a:endParaRPr kumimoji="1" lang="en-US" altLang="zh-TW" dirty="0" smtClean="0"/>
          </a:p>
          <a:p>
            <a:pPr lvl="1"/>
            <a:r>
              <a:rPr kumimoji="1" lang="en-US" altLang="zh-TW" sz="2400" dirty="0" smtClean="0"/>
              <a:t>“as close as possible to the energy expenditure in order to decrease negative energy balance” (Grade B);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“in the absence of indirect </a:t>
            </a:r>
            <a:r>
              <a:rPr kumimoji="1" lang="en-US" altLang="zh-TW" sz="2400" dirty="0" err="1" smtClean="0"/>
              <a:t>calorimetry</a:t>
            </a:r>
            <a:r>
              <a:rPr kumimoji="1" lang="en-US" altLang="zh-TW" sz="2400" dirty="0" smtClean="0"/>
              <a:t>, ICU patients should receive 25kcal/kg/day increasing to target over the next 2-3 days” (Grade C)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5874875" y="6349522"/>
            <a:ext cx="2811925" cy="38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Singer P et al (2009)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598917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Calculations of requirement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sz="2800" dirty="0" smtClean="0"/>
              <a:t>Estimation of energy requirement</a:t>
            </a:r>
          </a:p>
          <a:p>
            <a:endParaRPr kumimoji="1" lang="en-US" altLang="zh-TW" dirty="0" smtClean="0"/>
          </a:p>
          <a:p>
            <a:pPr marL="0" indent="0">
              <a:buNone/>
            </a:pPr>
            <a:r>
              <a:rPr kumimoji="1" lang="en-US" altLang="zh-TW" dirty="0"/>
              <a:t>	</a:t>
            </a:r>
            <a:r>
              <a:rPr kumimoji="1" lang="en-US" altLang="zh-TW" sz="2400" dirty="0" smtClean="0"/>
              <a:t>= 	Basal Metabolic Rate (BMR)</a:t>
            </a:r>
            <a:r>
              <a:rPr kumimoji="1" lang="en-US" altLang="zh-TW" sz="2400" dirty="0"/>
              <a:t> </a:t>
            </a:r>
            <a:r>
              <a:rPr kumimoji="1" lang="en-US" altLang="zh-TW" sz="2400" dirty="0" smtClean="0"/>
              <a:t>+ Activity Factor </a:t>
            </a:r>
          </a:p>
          <a:p>
            <a:pPr marL="0" indent="0">
              <a:buNone/>
            </a:pPr>
            <a:r>
              <a:rPr kumimoji="1" lang="en-US" altLang="zh-TW" sz="2400" dirty="0"/>
              <a:t>	</a:t>
            </a:r>
            <a:r>
              <a:rPr kumimoji="1" lang="en-US" altLang="zh-TW" sz="2400" dirty="0" smtClean="0"/>
              <a:t>	+ Stress Factor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1820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Calculations of requirement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sz="2800" dirty="0" smtClean="0"/>
              <a:t>Estimation of energy requirement</a:t>
            </a:r>
          </a:p>
          <a:p>
            <a:pPr lvl="1"/>
            <a:r>
              <a:rPr kumimoji="1" lang="en-US" altLang="zh-TW" sz="2400" dirty="0" smtClean="0"/>
              <a:t>Basal Metabolic Rate (BMR) estimation (Schofield Equation):</a:t>
            </a:r>
          </a:p>
          <a:p>
            <a:pPr marL="457200" lvl="1" indent="0">
              <a:buNone/>
            </a:pPr>
            <a:endParaRPr kumimoji="1" lang="en-US" altLang="zh-TW" dirty="0"/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lvl="1"/>
            <a:endParaRPr kumimoji="1" lang="en-US" altLang="zh-TW" dirty="0"/>
          </a:p>
          <a:p>
            <a:pPr marL="457200" lvl="1" indent="0">
              <a:buNone/>
            </a:pPr>
            <a:endParaRPr kumimoji="1"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190435"/>
              </p:ext>
            </p:extLst>
          </p:nvPr>
        </p:nvGraphicFramePr>
        <p:xfrm>
          <a:off x="614808" y="3124708"/>
          <a:ext cx="7901787" cy="2948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7802"/>
                <a:gridCol w="3194982"/>
                <a:gridCol w="3709003"/>
              </a:tblGrid>
              <a:tr h="57706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Age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Male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Female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706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18-29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15.1 x W + 692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14.8</a:t>
                      </a:r>
                      <a:r>
                        <a:rPr lang="en-US" altLang="zh-TW" baseline="0" dirty="0" smtClean="0"/>
                        <a:t> x W + 487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706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30-59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11.5</a:t>
                      </a:r>
                      <a:r>
                        <a:rPr lang="en-US" altLang="zh-TW" baseline="0" dirty="0" smtClean="0"/>
                        <a:t> x W +873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8.3 x</a:t>
                      </a:r>
                      <a:r>
                        <a:rPr lang="en-US" altLang="zh-TW" baseline="0" dirty="0" smtClean="0"/>
                        <a:t> W + 846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706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60-74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11.9 x W + 700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9.2 x W</a:t>
                      </a:r>
                      <a:r>
                        <a:rPr lang="en-US" altLang="zh-TW" baseline="0" dirty="0" smtClean="0"/>
                        <a:t> + 687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7066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Over 75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8.4 x W + 821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9.8 x W + 624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318126" y="6073052"/>
            <a:ext cx="619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W = body weight in kg; Calculated BMR in kilocalorie (kcal)</a:t>
            </a:r>
            <a:endParaRPr kumimoji="1" lang="zh-TW" altLang="en-US" dirty="0" err="1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2318126" y="6381547"/>
            <a:ext cx="619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Department of Health (UK), 1991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325771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Activity Factors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144448"/>
              </p:ext>
            </p:extLst>
          </p:nvPr>
        </p:nvGraphicFramePr>
        <p:xfrm>
          <a:off x="457200" y="1600198"/>
          <a:ext cx="7787266" cy="24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2608"/>
                <a:gridCol w="1874658"/>
              </a:tblGrid>
              <a:tr h="602884">
                <a:tc gridSpan="2">
                  <a:txBody>
                    <a:bodyPr/>
                    <a:lstStyle/>
                    <a:p>
                      <a:r>
                        <a:rPr lang="en-US" altLang="zh-TW" dirty="0" smtClean="0"/>
                        <a:t>Activity</a:t>
                      </a:r>
                      <a:r>
                        <a:rPr lang="en-US" altLang="zh-TW" baseline="0" dirty="0" smtClean="0"/>
                        <a:t> Level</a:t>
                      </a:r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</a:tr>
              <a:tr h="60288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Bedbound, immobile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+10%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288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Bedbound, mobile</a:t>
                      </a:r>
                      <a:r>
                        <a:rPr lang="en-US" altLang="zh-TW" baseline="0" dirty="0" smtClean="0"/>
                        <a:t> or sitting 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+</a:t>
                      </a:r>
                      <a:r>
                        <a:rPr lang="en-US" altLang="zh-TW" baseline="0" dirty="0" smtClean="0"/>
                        <a:t> 15-20%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60288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Mobile, on ward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+25%</a:t>
                      </a:r>
                      <a:endParaRPr lang="zh-TW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059563" y="6269595"/>
            <a:ext cx="3627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err="1" smtClean="0"/>
              <a:t>Todorovic</a:t>
            </a:r>
            <a:r>
              <a:rPr kumimoji="1" lang="en-US" altLang="zh-TW" dirty="0" smtClean="0"/>
              <a:t> and </a:t>
            </a:r>
            <a:r>
              <a:rPr kumimoji="1" lang="en-US" altLang="zh-TW" dirty="0" err="1" smtClean="0"/>
              <a:t>Micklewright</a:t>
            </a:r>
            <a:r>
              <a:rPr kumimoji="1" lang="en-US" altLang="zh-TW" dirty="0" smtClean="0"/>
              <a:t> (2004)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964562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20557"/>
          </a:xfrm>
        </p:spPr>
        <p:txBody>
          <a:bodyPr/>
          <a:lstStyle/>
          <a:p>
            <a:r>
              <a:rPr kumimoji="1" lang="en-US" altLang="zh-TW" dirty="0" smtClean="0"/>
              <a:t>Stress Factors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1746626"/>
              </p:ext>
            </p:extLst>
          </p:nvPr>
        </p:nvGraphicFramePr>
        <p:xfrm>
          <a:off x="457200" y="975385"/>
          <a:ext cx="8229600" cy="5503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1977"/>
                <a:gridCol w="239762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Condition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Stress factor (%</a:t>
                      </a:r>
                      <a:r>
                        <a:rPr lang="en-US" altLang="zh-TW" baseline="0" dirty="0" smtClean="0"/>
                        <a:t> BMR)</a:t>
                      </a:r>
                      <a:endParaRPr lang="zh-TW" altLang="en-US" dirty="0"/>
                    </a:p>
                  </a:txBody>
                  <a:tcPr/>
                </a:tc>
              </a:tr>
              <a:tr h="589221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Brain Injury</a:t>
                      </a:r>
                    </a:p>
                    <a:p>
                      <a:pPr lvl="1"/>
                      <a:r>
                        <a:rPr lang="en-US" altLang="zh-TW" sz="1200" dirty="0" smtClean="0"/>
                        <a:t>Acute</a:t>
                      </a:r>
                      <a:r>
                        <a:rPr lang="en-US" altLang="zh-TW" sz="1200" baseline="0" dirty="0" smtClean="0"/>
                        <a:t> (ventilated and sedated)</a:t>
                      </a:r>
                    </a:p>
                    <a:p>
                      <a:pPr lvl="1"/>
                      <a:r>
                        <a:rPr lang="en-US" altLang="zh-TW" sz="1200" baseline="0" dirty="0" smtClean="0"/>
                        <a:t>Recovery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en-US" altLang="zh-TW" sz="1200" dirty="0" smtClean="0"/>
                    </a:p>
                    <a:p>
                      <a:pPr lvl="0" algn="ctr"/>
                      <a:r>
                        <a:rPr lang="en-US" altLang="zh-TW" sz="1200" dirty="0" smtClean="0"/>
                        <a:t>0-30</a:t>
                      </a:r>
                    </a:p>
                    <a:p>
                      <a:pPr lvl="0" algn="ctr"/>
                      <a:r>
                        <a:rPr lang="en-US" altLang="zh-TW" sz="1200" dirty="0" smtClean="0"/>
                        <a:t>5-50</a:t>
                      </a:r>
                      <a:endParaRPr lang="zh-TW" altLang="en-US" sz="1200" dirty="0"/>
                    </a:p>
                  </a:txBody>
                  <a:tcPr/>
                </a:tc>
              </a:tr>
              <a:tr h="190332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Cerebral </a:t>
                      </a:r>
                      <a:r>
                        <a:rPr lang="en-US" altLang="zh-TW" sz="1200" dirty="0" err="1" smtClean="0"/>
                        <a:t>Haemorrhage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30</a:t>
                      </a:r>
                      <a:endParaRPr lang="zh-TW" altLang="en-US" sz="1200" dirty="0"/>
                    </a:p>
                  </a:txBody>
                  <a:tcPr/>
                </a:tc>
              </a:tr>
              <a:tr h="278642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CVA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5</a:t>
                      </a:r>
                      <a:endParaRPr lang="zh-TW" altLang="en-US" sz="1200" dirty="0"/>
                    </a:p>
                  </a:txBody>
                  <a:tcPr/>
                </a:tc>
              </a:tr>
              <a:tr h="276234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COPD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15-20</a:t>
                      </a:r>
                      <a:endParaRPr lang="zh-TW" altLang="en-US" sz="1200" dirty="0"/>
                    </a:p>
                  </a:txBody>
                  <a:tcPr/>
                </a:tc>
              </a:tr>
              <a:tr h="27382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Infection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25-45</a:t>
                      </a:r>
                      <a:endParaRPr lang="zh-TW" altLang="en-US" sz="1200" dirty="0"/>
                    </a:p>
                  </a:txBody>
                  <a:tcPr/>
                </a:tc>
              </a:tr>
              <a:tr h="692359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Intensive</a:t>
                      </a:r>
                      <a:r>
                        <a:rPr lang="en-US" altLang="zh-TW" sz="1200" baseline="0" dirty="0" smtClean="0"/>
                        <a:t> Care</a:t>
                      </a:r>
                    </a:p>
                    <a:p>
                      <a:pPr lvl="1"/>
                      <a:r>
                        <a:rPr lang="en-US" altLang="zh-TW" sz="1200" baseline="0" dirty="0" smtClean="0"/>
                        <a:t>Ventilated</a:t>
                      </a:r>
                    </a:p>
                    <a:p>
                      <a:pPr lvl="1"/>
                      <a:r>
                        <a:rPr lang="en-US" altLang="zh-TW" sz="1200" baseline="0" dirty="0" smtClean="0"/>
                        <a:t>Septic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/>
                    </a:p>
                    <a:p>
                      <a:pPr algn="ctr"/>
                      <a:r>
                        <a:rPr lang="en-US" altLang="zh-TW" sz="1200" dirty="0" smtClean="0"/>
                        <a:t>0-10</a:t>
                      </a:r>
                    </a:p>
                    <a:p>
                      <a:pPr algn="ctr"/>
                      <a:r>
                        <a:rPr lang="en-US" altLang="zh-TW" sz="1200" dirty="0" smtClean="0"/>
                        <a:t>20-60</a:t>
                      </a:r>
                      <a:endParaRPr lang="zh-TW" altLang="en-US" sz="1200" dirty="0"/>
                    </a:p>
                  </a:txBody>
                  <a:tcPr/>
                </a:tc>
              </a:tr>
              <a:tr h="202753">
                <a:tc>
                  <a:txBody>
                    <a:bodyPr/>
                    <a:lstStyle/>
                    <a:p>
                      <a:r>
                        <a:rPr lang="en-US" altLang="zh-TW" sz="1200" dirty="0" err="1" smtClean="0"/>
                        <a:t>Leukaemia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25-34</a:t>
                      </a:r>
                      <a:endParaRPr lang="zh-TW" altLang="en-US" sz="1200" dirty="0"/>
                    </a:p>
                  </a:txBody>
                  <a:tcPr/>
                </a:tc>
              </a:tr>
              <a:tr h="643853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Pancreatitis</a:t>
                      </a:r>
                    </a:p>
                    <a:p>
                      <a:pPr lvl="1"/>
                      <a:r>
                        <a:rPr lang="en-US" altLang="zh-TW" sz="1200" dirty="0" smtClean="0"/>
                        <a:t>Chronic</a:t>
                      </a:r>
                    </a:p>
                    <a:p>
                      <a:pPr lvl="1"/>
                      <a:r>
                        <a:rPr lang="en-US" altLang="zh-TW" sz="1200" dirty="0" smtClean="0"/>
                        <a:t>Acute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1200" dirty="0" smtClean="0"/>
                    </a:p>
                    <a:p>
                      <a:pPr algn="ctr"/>
                      <a:r>
                        <a:rPr lang="en-US" altLang="zh-TW" sz="1200" dirty="0" smtClean="0"/>
                        <a:t>3</a:t>
                      </a:r>
                    </a:p>
                    <a:p>
                      <a:pPr algn="ctr"/>
                      <a:r>
                        <a:rPr lang="en-US" altLang="zh-TW" sz="1200" dirty="0" smtClean="0"/>
                        <a:t>10</a:t>
                      </a:r>
                      <a:endParaRPr lang="zh-TW" altLang="en-US" sz="1200" dirty="0"/>
                    </a:p>
                  </a:txBody>
                  <a:tcPr/>
                </a:tc>
              </a:tr>
              <a:tr h="285284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Sepsis / Abscess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20</a:t>
                      </a:r>
                      <a:endParaRPr lang="zh-TW" altLang="en-US" sz="1200" dirty="0"/>
                    </a:p>
                  </a:txBody>
                  <a:tcPr/>
                </a:tc>
              </a:tr>
              <a:tr h="28287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Solid </a:t>
                      </a:r>
                      <a:r>
                        <a:rPr lang="en-US" altLang="zh-TW" sz="1200" dirty="0" err="1" smtClean="0"/>
                        <a:t>Tumours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0-20</a:t>
                      </a:r>
                      <a:endParaRPr lang="zh-TW" altLang="en-US" sz="1200" dirty="0"/>
                    </a:p>
                  </a:txBody>
                  <a:tcPr/>
                </a:tc>
              </a:tr>
              <a:tr h="300627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Transplantation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20</a:t>
                      </a:r>
                      <a:endParaRPr lang="zh-TW" altLang="en-US" sz="1200" dirty="0"/>
                    </a:p>
                  </a:txBody>
                  <a:tcPr/>
                </a:tc>
              </a:tr>
              <a:tr h="358569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Surgery</a:t>
                      </a:r>
                    </a:p>
                    <a:p>
                      <a:pPr lvl="1"/>
                      <a:r>
                        <a:rPr lang="en-US" altLang="zh-TW" sz="1200" dirty="0" smtClean="0"/>
                        <a:t>Uncomplicated</a:t>
                      </a:r>
                    </a:p>
                    <a:p>
                      <a:pPr lvl="1"/>
                      <a:r>
                        <a:rPr lang="en-US" altLang="zh-TW" sz="1200" dirty="0" smtClean="0"/>
                        <a:t>Complicated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200" dirty="0" smtClean="0"/>
                    </a:p>
                    <a:p>
                      <a:pPr algn="ctr"/>
                      <a:r>
                        <a:rPr lang="en-US" altLang="zh-TW" sz="1200" dirty="0" smtClean="0"/>
                        <a:t>5-20</a:t>
                      </a:r>
                    </a:p>
                    <a:p>
                      <a:pPr algn="ctr"/>
                      <a:r>
                        <a:rPr lang="en-US" altLang="zh-TW" sz="1200" dirty="0" smtClean="0"/>
                        <a:t>25-40</a:t>
                      </a:r>
                      <a:endParaRPr lang="zh-TW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343967" y="6461114"/>
            <a:ext cx="458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err="1" smtClean="0"/>
              <a:t>Todorovic</a:t>
            </a:r>
            <a:r>
              <a:rPr kumimoji="1" lang="en-US" altLang="zh-TW" dirty="0" smtClean="0"/>
              <a:t> and </a:t>
            </a:r>
            <a:r>
              <a:rPr kumimoji="1" lang="en-US" altLang="zh-TW" dirty="0" err="1" smtClean="0"/>
              <a:t>Micklewright</a:t>
            </a:r>
            <a:r>
              <a:rPr kumimoji="1" lang="en-US" altLang="zh-TW" dirty="0" smtClean="0"/>
              <a:t> (2004)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981548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3600" dirty="0" smtClean="0"/>
              <a:t>Macronutrients Requirements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67776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Macronutrient requirements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TW" sz="2800" dirty="0" smtClean="0"/>
              <a:t>Protein</a:t>
            </a:r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lvl="1"/>
            <a:r>
              <a:rPr kumimoji="1" lang="en-US" altLang="zh-TW" sz="2400" dirty="0" smtClean="0"/>
              <a:t>depending on the baseline nutritional status, degree of injury and metabolic demand, or any abnormal losses (e.g. open wound or burned skin)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Varies between 0.9-1.5g/kg/day for various conditions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354965" y="6185726"/>
            <a:ext cx="1703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Krause’s, 2012</a:t>
            </a:r>
          </a:p>
        </p:txBody>
      </p:sp>
    </p:spTree>
    <p:extLst>
      <p:ext uri="{BB962C8B-B14F-4D97-AF65-F5344CB8AC3E}">
        <p14:creationId xmlns:p14="http://schemas.microsoft.com/office/powerpoint/2010/main" val="1932898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Macronutrient requirements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kumimoji="1" lang="en-US" altLang="zh-TW" sz="2800" dirty="0" smtClean="0"/>
              <a:t>Carbohydrate</a:t>
            </a:r>
          </a:p>
          <a:p>
            <a:endParaRPr kumimoji="1" lang="en-US" altLang="zh-TW" sz="2800" dirty="0" smtClean="0"/>
          </a:p>
          <a:p>
            <a:pPr lvl="1"/>
            <a:r>
              <a:rPr kumimoji="1" lang="en-US" altLang="zh-TW" sz="2400" dirty="0" smtClean="0"/>
              <a:t>Ensures that protein is not </a:t>
            </a:r>
            <a:r>
              <a:rPr kumimoji="1" lang="en-US" altLang="zh-TW" sz="2400" dirty="0" err="1" smtClean="0"/>
              <a:t>catabolised</a:t>
            </a:r>
            <a:r>
              <a:rPr kumimoji="1" lang="en-US" altLang="zh-TW" sz="2400" dirty="0" smtClean="0"/>
              <a:t> for energy during metabolism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Excessive administration:</a:t>
            </a:r>
          </a:p>
          <a:p>
            <a:pPr lvl="2"/>
            <a:r>
              <a:rPr kumimoji="1" lang="en-US" altLang="zh-TW" sz="2000" dirty="0" err="1" smtClean="0"/>
              <a:t>hyperglycaemia</a:t>
            </a:r>
            <a:endParaRPr kumimoji="1" lang="en-US" altLang="zh-TW" sz="2000" dirty="0" smtClean="0"/>
          </a:p>
          <a:p>
            <a:pPr lvl="2"/>
            <a:r>
              <a:rPr kumimoji="1" lang="en-US" altLang="zh-TW" sz="2000" dirty="0" smtClean="0"/>
              <a:t>hepatic abnormalities </a:t>
            </a:r>
          </a:p>
          <a:p>
            <a:pPr lvl="2"/>
            <a:r>
              <a:rPr kumimoji="1" lang="en-US" altLang="zh-TW" sz="20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kumimoji="1" lang="en-US" altLang="zh-TW" sz="2000" dirty="0" smtClean="0"/>
              <a:t> </a:t>
            </a:r>
            <a:r>
              <a:rPr kumimoji="1" lang="en-US" altLang="zh-TW" sz="2000" dirty="0" err="1" smtClean="0"/>
              <a:t>ventilatory</a:t>
            </a:r>
            <a:r>
              <a:rPr kumimoji="1" lang="en-US" altLang="zh-TW" sz="2000" dirty="0" smtClean="0"/>
              <a:t> drives</a:t>
            </a:r>
          </a:p>
          <a:p>
            <a:pPr lvl="2"/>
            <a:endParaRPr kumimoji="1" lang="en-US" altLang="zh-TW" sz="2000" dirty="0" smtClean="0"/>
          </a:p>
          <a:p>
            <a:pPr lvl="1"/>
            <a:r>
              <a:rPr kumimoji="1" lang="en-US" altLang="zh-TW" sz="2400" dirty="0" smtClean="0"/>
              <a:t>Maximum infusion rate of carbohydrate: &lt;5mg/minute/kg body weight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6208547" y="6360313"/>
            <a:ext cx="2600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DAA,  2011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35445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Macronutrient requirements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24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en-US" altLang="zh-TW" sz="2800" dirty="0" smtClean="0"/>
              <a:t>Fat</a:t>
            </a:r>
          </a:p>
          <a:p>
            <a:endParaRPr kumimoji="1" lang="en-US" altLang="zh-TW" dirty="0" smtClean="0"/>
          </a:p>
          <a:p>
            <a:pPr lvl="1"/>
            <a:r>
              <a:rPr kumimoji="1" lang="en-US" altLang="zh-TW" sz="2400" dirty="0"/>
              <a:t>~</a:t>
            </a:r>
            <a:r>
              <a:rPr kumimoji="1" lang="en-US" altLang="zh-TW" sz="2400" dirty="0" smtClean="0"/>
              <a:t> 10% of calories/day from fat provide 2% to 4% of calories from linoleic acid (LA) in order to prevent Essential Fatty Acid Deficiency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Soybean and safflower oils: rich sources of LA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LA: pro-inflammatory </a:t>
            </a:r>
            <a:r>
              <a:rPr kumimoji="1" lang="en-US" altLang="zh-TW" sz="2400" dirty="0"/>
              <a:t>&amp;</a:t>
            </a:r>
            <a:r>
              <a:rPr kumimoji="1" lang="en-US" altLang="zh-TW" sz="2400" dirty="0" smtClean="0"/>
              <a:t> immunosuppressive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Maximum infusion rate of fat: &lt;0.11g/hour/kg body weight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6464579" y="6494425"/>
            <a:ext cx="2600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DAA,  2011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2003998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3600" dirty="0" smtClean="0"/>
              <a:t>Micronutrient Requirements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875573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Overview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2266"/>
          </a:xfrm>
        </p:spPr>
        <p:txBody>
          <a:bodyPr>
            <a:normAutofit/>
          </a:bodyPr>
          <a:lstStyle/>
          <a:p>
            <a:r>
              <a:rPr kumimoji="1" lang="en-US" altLang="zh-TW" dirty="0" smtClean="0"/>
              <a:t>What is parenteral nutrition</a:t>
            </a:r>
          </a:p>
          <a:p>
            <a:r>
              <a:rPr kumimoji="1" lang="en-US" altLang="zh-TW" dirty="0" smtClean="0"/>
              <a:t>Selection Criteria of parenteral nutrition</a:t>
            </a:r>
          </a:p>
          <a:p>
            <a:r>
              <a:rPr kumimoji="1" lang="en-US" altLang="zh-TW" dirty="0" smtClean="0"/>
              <a:t>Parenteral nutrition access</a:t>
            </a:r>
          </a:p>
          <a:p>
            <a:r>
              <a:rPr kumimoji="1" lang="en-US" altLang="zh-TW" dirty="0" smtClean="0"/>
              <a:t>Requirements of critically ill patients</a:t>
            </a:r>
          </a:p>
          <a:p>
            <a:r>
              <a:rPr kumimoji="1" lang="en-US" altLang="zh-TW" dirty="0" err="1" smtClean="0"/>
              <a:t>Refeeding</a:t>
            </a:r>
            <a:r>
              <a:rPr kumimoji="1" lang="en-US" altLang="zh-TW" dirty="0" smtClean="0"/>
              <a:t> Syndrome</a:t>
            </a:r>
          </a:p>
          <a:p>
            <a:r>
              <a:rPr kumimoji="1" lang="en-US" altLang="zh-TW" dirty="0" smtClean="0"/>
              <a:t>Parenteral Nutrition formulations &amp; How to choose</a:t>
            </a:r>
          </a:p>
          <a:p>
            <a:r>
              <a:rPr kumimoji="1" lang="en-US" altLang="zh-TW" dirty="0" smtClean="0"/>
              <a:t>Case Study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612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Micronutrient requirements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Ready-made Parenteral Nutritional Products are free of vitamins and trace elements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The addition of vitamins and trace elements are always required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5402242" y="6126163"/>
            <a:ext cx="3507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ESPEN Guidelines 2009;</a:t>
            </a:r>
          </a:p>
          <a:p>
            <a:pPr algn="r"/>
            <a:r>
              <a:rPr kumimoji="1" lang="en-US" altLang="zh-TW" dirty="0" err="1" smtClean="0"/>
              <a:t>Casaer</a:t>
            </a:r>
            <a:r>
              <a:rPr kumimoji="1" lang="en-US" altLang="zh-TW" dirty="0" smtClean="0"/>
              <a:t> &amp; Van den </a:t>
            </a:r>
            <a:r>
              <a:rPr kumimoji="1" lang="en-US" altLang="zh-TW" dirty="0" err="1" smtClean="0"/>
              <a:t>Berghe</a:t>
            </a:r>
            <a:r>
              <a:rPr kumimoji="1" lang="en-US" altLang="zh-TW" dirty="0" smtClean="0"/>
              <a:t>, 2014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2867139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Micronutrients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sz="2800" dirty="0" smtClean="0"/>
              <a:t>Vitamins and trace elements addition via the addition of:</a:t>
            </a:r>
          </a:p>
          <a:p>
            <a:pPr marL="0" indent="0">
              <a:buNone/>
            </a:pPr>
            <a:r>
              <a:rPr kumimoji="1" lang="en-US" altLang="zh-TW" dirty="0" smtClean="0"/>
              <a:t> </a:t>
            </a:r>
          </a:p>
          <a:p>
            <a:pPr lvl="1"/>
            <a:r>
              <a:rPr kumimoji="1" lang="en-US" altLang="zh-TW" sz="2400" dirty="0" err="1" smtClean="0"/>
              <a:t>Soluvit</a:t>
            </a:r>
            <a:r>
              <a:rPr kumimoji="1" lang="en-US" altLang="zh-TW" sz="2400" dirty="0" smtClean="0"/>
              <a:t>® N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err="1" smtClean="0"/>
              <a:t>Vitalipid</a:t>
            </a:r>
            <a:r>
              <a:rPr kumimoji="1" lang="en-US" altLang="zh-TW" sz="2400" dirty="0" smtClean="0"/>
              <a:t> N® Adult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err="1" smtClean="0"/>
              <a:t>Addamel</a:t>
            </a:r>
            <a:r>
              <a:rPr kumimoji="1" lang="en-US" altLang="zh-TW" sz="2400" dirty="0" smtClean="0"/>
              <a:t>® N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46430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err="1" smtClean="0"/>
              <a:t>Soluvit</a:t>
            </a:r>
            <a:r>
              <a:rPr kumimoji="1" lang="en-US" altLang="zh-TW" baseline="30000" dirty="0" smtClean="0"/>
              <a:t>®</a:t>
            </a:r>
            <a:r>
              <a:rPr kumimoji="1" lang="en-US" altLang="zh-TW" dirty="0" smtClean="0"/>
              <a:t> 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800" dirty="0" smtClean="0"/>
              <a:t>provide the daily requirement of water-soluble vitamins</a:t>
            </a:r>
          </a:p>
          <a:p>
            <a:endParaRPr kumimoji="1" lang="en-US" altLang="zh-TW" sz="2800" dirty="0" smtClean="0"/>
          </a:p>
          <a:p>
            <a:r>
              <a:rPr kumimoji="1" lang="en-US" altLang="zh-TW" sz="2800" dirty="0"/>
              <a:t>A</a:t>
            </a:r>
            <a:r>
              <a:rPr kumimoji="1" lang="en-US" altLang="zh-TW" sz="2800" dirty="0" smtClean="0"/>
              <a:t> vial (10ml) </a:t>
            </a:r>
            <a:r>
              <a:rPr kumimoji="1" lang="en-US" altLang="zh-TW" sz="2800" dirty="0"/>
              <a:t>=</a:t>
            </a:r>
            <a:r>
              <a:rPr kumimoji="1" lang="en-US" altLang="zh-TW" sz="2800" dirty="0" smtClean="0"/>
              <a:t> normal daily requirement of water-soluble vitamins</a:t>
            </a:r>
            <a:endParaRPr kumimoji="1" lang="zh-TW" altLang="en-US" sz="28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6531069" y="6420792"/>
            <a:ext cx="234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Fresenius </a:t>
            </a:r>
            <a:r>
              <a:rPr kumimoji="1" lang="en-US" altLang="zh-TW" dirty="0" err="1" smtClean="0"/>
              <a:t>Kabi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478268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err="1" smtClean="0"/>
              <a:t>Vitalipid</a:t>
            </a:r>
            <a:r>
              <a:rPr kumimoji="1" lang="en-US" altLang="zh-TW" dirty="0" smtClean="0"/>
              <a:t> N</a:t>
            </a:r>
            <a:r>
              <a:rPr kumimoji="1" lang="en-US" altLang="zh-TW" baseline="30000" dirty="0" smtClean="0"/>
              <a:t>®</a:t>
            </a:r>
            <a:r>
              <a:rPr kumimoji="1" lang="en-US" altLang="zh-TW" dirty="0" smtClean="0"/>
              <a:t> Adult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TW" sz="2800" dirty="0" smtClean="0"/>
              <a:t>meet the daily requirement of the fat-soluble vitamins A, D</a:t>
            </a:r>
            <a:r>
              <a:rPr kumimoji="1" lang="en-US" altLang="zh-TW" sz="2800" baseline="-25000" dirty="0" smtClean="0"/>
              <a:t>2</a:t>
            </a:r>
            <a:r>
              <a:rPr kumimoji="1" lang="en-US" altLang="zh-TW" sz="2800" dirty="0" smtClean="0"/>
              <a:t>, E and K</a:t>
            </a:r>
            <a:r>
              <a:rPr kumimoji="1" lang="en-US" altLang="zh-TW" sz="2800" baseline="-25000" dirty="0" smtClean="0"/>
              <a:t>1</a:t>
            </a:r>
            <a:r>
              <a:rPr kumimoji="1" lang="en-US" altLang="zh-TW" sz="2800" dirty="0" smtClean="0"/>
              <a:t> in adults </a:t>
            </a:r>
            <a:r>
              <a:rPr kumimoji="1" lang="en-US" altLang="zh-TW" sz="2800" dirty="0"/>
              <a:t>&amp;</a:t>
            </a:r>
            <a:r>
              <a:rPr kumimoji="1" lang="en-US" altLang="zh-TW" sz="2800" dirty="0" smtClean="0"/>
              <a:t> children aged 11 years or older</a:t>
            </a:r>
          </a:p>
          <a:p>
            <a:endParaRPr kumimoji="1" lang="en-US" altLang="zh-TW" sz="2800" dirty="0" smtClean="0"/>
          </a:p>
          <a:p>
            <a:r>
              <a:rPr kumimoji="1" lang="en-US" altLang="zh-TW" sz="2800" dirty="0"/>
              <a:t>O</a:t>
            </a:r>
            <a:r>
              <a:rPr kumimoji="1" lang="en-US" altLang="zh-TW" sz="2800" dirty="0" smtClean="0"/>
              <a:t>ne ampoule (10ml) </a:t>
            </a:r>
            <a:r>
              <a:rPr kumimoji="1" lang="en-US" altLang="zh-TW" sz="2800" dirty="0"/>
              <a:t>=</a:t>
            </a:r>
            <a:r>
              <a:rPr kumimoji="1" lang="en-US" altLang="zh-TW" sz="2800" dirty="0" smtClean="0"/>
              <a:t> daily intake of fat-soluble vitamins</a:t>
            </a:r>
          </a:p>
          <a:p>
            <a:endParaRPr kumimoji="1" lang="en-US" altLang="zh-TW" sz="2800" dirty="0" smtClean="0"/>
          </a:p>
          <a:p>
            <a:r>
              <a:rPr kumimoji="1" lang="en-US" altLang="zh-TW" sz="2800" dirty="0" smtClean="0"/>
              <a:t>Contraindications: hypersensitivity to egg protein / soybean </a:t>
            </a:r>
            <a:r>
              <a:rPr kumimoji="1" lang="en-US" altLang="zh-TW" sz="2800" dirty="0"/>
              <a:t>/</a:t>
            </a:r>
            <a:r>
              <a:rPr kumimoji="1" lang="en-US" altLang="zh-TW" sz="2800" dirty="0" smtClean="0"/>
              <a:t> peanut protein</a:t>
            </a:r>
            <a:endParaRPr kumimoji="1" lang="zh-TW" altLang="en-US" sz="28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6531069" y="6410712"/>
            <a:ext cx="234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Fresenius </a:t>
            </a:r>
            <a:r>
              <a:rPr kumimoji="1" lang="en-US" altLang="zh-TW" dirty="0" err="1" smtClean="0"/>
              <a:t>Kabi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565945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err="1" smtClean="0"/>
              <a:t>Addamel</a:t>
            </a:r>
            <a:r>
              <a:rPr kumimoji="1" lang="en-US" altLang="zh-TW" baseline="30000" dirty="0" smtClean="0"/>
              <a:t>®</a:t>
            </a:r>
            <a:r>
              <a:rPr kumimoji="1" lang="en-US" altLang="zh-TW" dirty="0" smtClean="0"/>
              <a:t> 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zh-TW" sz="2800" dirty="0" smtClean="0"/>
              <a:t>covers basal or moderately </a:t>
            </a:r>
            <a:r>
              <a:rPr kumimoji="1" lang="en-US" altLang="zh-TW" sz="28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kumimoji="1" lang="en-US" altLang="zh-TW" sz="2800" dirty="0" smtClean="0"/>
              <a:t> trace elements needs</a:t>
            </a:r>
          </a:p>
          <a:p>
            <a:endParaRPr kumimoji="1" lang="en-US" altLang="zh-TW" sz="2800" dirty="0" smtClean="0"/>
          </a:p>
          <a:p>
            <a:r>
              <a:rPr kumimoji="1" lang="en-US" altLang="zh-TW" sz="2800" dirty="0" smtClean="0"/>
              <a:t>The recommended daily does for adult patients with basal or moderately elevated needs is 10ml (one ampoule)</a:t>
            </a:r>
          </a:p>
          <a:p>
            <a:endParaRPr kumimoji="1" lang="en-US" altLang="zh-TW" sz="2800" dirty="0" smtClean="0"/>
          </a:p>
          <a:p>
            <a:r>
              <a:rPr kumimoji="1" lang="en-US" altLang="zh-TW" sz="2800" dirty="0" smtClean="0"/>
              <a:t>Contraindications: in patients with blocked bile flow, and manganese levels must be checked if treatment lasts </a:t>
            </a:r>
            <a:r>
              <a:rPr kumimoji="1" lang="en-US" altLang="zh-TW" sz="2800" dirty="0"/>
              <a:t>&gt;</a:t>
            </a:r>
            <a:r>
              <a:rPr kumimoji="1" lang="en-US" altLang="zh-TW" sz="2800" dirty="0" smtClean="0"/>
              <a:t> 4 weeks</a:t>
            </a:r>
            <a:endParaRPr kumimoji="1" lang="zh-TW" altLang="en-US" sz="28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6531069" y="6410712"/>
            <a:ext cx="234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Fresenius </a:t>
            </a:r>
            <a:r>
              <a:rPr kumimoji="1" lang="en-US" altLang="zh-TW" dirty="0" err="1" smtClean="0"/>
              <a:t>Kabi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4243227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err="1" smtClean="0"/>
              <a:t>Refeeding</a:t>
            </a:r>
            <a:r>
              <a:rPr kumimoji="1" lang="en-US" altLang="zh-TW" sz="4000" dirty="0" smtClean="0"/>
              <a:t> Syndrome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665375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err="1" smtClean="0"/>
              <a:t>Refeeding</a:t>
            </a:r>
            <a:r>
              <a:rPr kumimoji="1" lang="en-US" altLang="zh-TW" dirty="0" smtClean="0"/>
              <a:t> Syndrome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7947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kumimoji="1" lang="en-US" altLang="zh-TW" sz="3000" dirty="0" smtClean="0"/>
              <a:t>What is </a:t>
            </a:r>
            <a:r>
              <a:rPr kumimoji="1" lang="en-US" altLang="zh-TW" sz="3000" dirty="0" err="1" smtClean="0"/>
              <a:t>refeeding</a:t>
            </a:r>
            <a:r>
              <a:rPr kumimoji="1" lang="en-US" altLang="zh-TW" sz="3000" dirty="0" smtClean="0"/>
              <a:t> syndrome?</a:t>
            </a:r>
          </a:p>
          <a:p>
            <a:pPr marL="514350" indent="-514350">
              <a:buAutoNum type="arabicPeriod"/>
            </a:pPr>
            <a:endParaRPr kumimoji="1" lang="en-US" altLang="zh-TW" sz="3000" dirty="0" smtClean="0"/>
          </a:p>
          <a:p>
            <a:r>
              <a:rPr kumimoji="1" lang="en-US" altLang="zh-TW" sz="2600" dirty="0" smtClean="0"/>
              <a:t>A metabolic disorder as a consequence of too  aggressive administration of nutrition after a prolonged inadequate nutrition supply</a:t>
            </a:r>
          </a:p>
          <a:p>
            <a:endParaRPr kumimoji="1" lang="en-US" altLang="zh-TW" sz="2600" dirty="0" smtClean="0"/>
          </a:p>
          <a:p>
            <a:r>
              <a:rPr kumimoji="1" lang="en-US" altLang="zh-TW" sz="2600" dirty="0" smtClean="0"/>
              <a:t>Characterized by </a:t>
            </a:r>
            <a:r>
              <a:rPr kumimoji="1" lang="en-US" altLang="zh-TW" sz="2600" dirty="0" err="1" smtClean="0"/>
              <a:t>hypophosphataemia</a:t>
            </a:r>
            <a:r>
              <a:rPr kumimoji="1" lang="en-US" altLang="zh-TW" sz="2600" dirty="0" smtClean="0"/>
              <a:t>, </a:t>
            </a:r>
            <a:r>
              <a:rPr kumimoji="1" lang="en-US" altLang="zh-TW" sz="2600" dirty="0" err="1" smtClean="0"/>
              <a:t>hypomagnesiumaemia</a:t>
            </a:r>
            <a:r>
              <a:rPr kumimoji="1" lang="en-US" altLang="zh-TW" sz="2600" dirty="0" smtClean="0"/>
              <a:t> and </a:t>
            </a:r>
            <a:r>
              <a:rPr kumimoji="1" lang="en-US" altLang="zh-TW" sz="2600" dirty="0" err="1" smtClean="0"/>
              <a:t>hypokalaemia</a:t>
            </a:r>
            <a:r>
              <a:rPr kumimoji="1" lang="en-US" altLang="zh-TW" sz="2600" dirty="0" smtClean="0"/>
              <a:t>; with excessive sodium and fluid retention</a:t>
            </a:r>
          </a:p>
          <a:p>
            <a:endParaRPr kumimoji="1" lang="en-US" altLang="zh-TW" sz="2600" dirty="0" smtClean="0"/>
          </a:p>
          <a:p>
            <a:r>
              <a:rPr kumimoji="1" lang="en-US" altLang="zh-TW" sz="2600" dirty="0" smtClean="0"/>
              <a:t>May cause potentially lethal </a:t>
            </a:r>
            <a:r>
              <a:rPr kumimoji="1" lang="en-US" altLang="zh-TW" sz="2600" dirty="0" err="1" smtClean="0"/>
              <a:t>electrolye</a:t>
            </a:r>
            <a:r>
              <a:rPr kumimoji="1" lang="en-US" altLang="zh-TW" sz="2600" dirty="0" smtClean="0"/>
              <a:t> </a:t>
            </a:r>
            <a:r>
              <a:rPr kumimoji="1" lang="en-US" altLang="zh-TW" sz="2600" dirty="0" err="1" smtClean="0"/>
              <a:t>flucatuations</a:t>
            </a:r>
            <a:r>
              <a:rPr kumimoji="1" lang="en-US" altLang="zh-TW" sz="2600" dirty="0" smtClean="0"/>
              <a:t> involving metabolic, </a:t>
            </a:r>
            <a:r>
              <a:rPr kumimoji="1" lang="en-US" altLang="zh-TW" sz="2600" dirty="0" err="1" smtClean="0"/>
              <a:t>haemodynamic</a:t>
            </a:r>
            <a:r>
              <a:rPr kumimoji="1" lang="en-US" altLang="zh-TW" sz="2600" dirty="0" smtClean="0"/>
              <a:t> &amp; neuromuscular problems</a:t>
            </a:r>
            <a:endParaRPr kumimoji="1" lang="zh-TW" altLang="en-US" sz="26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5815478" y="5836153"/>
            <a:ext cx="3103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err="1" smtClean="0"/>
              <a:t>Stanga</a:t>
            </a:r>
            <a:r>
              <a:rPr kumimoji="1" lang="en-US" altLang="zh-TW" dirty="0" smtClean="0"/>
              <a:t>, Z et al</a:t>
            </a:r>
            <a:r>
              <a:rPr kumimoji="1" lang="en-US" altLang="zh-TW" dirty="0"/>
              <a:t> </a:t>
            </a:r>
            <a:r>
              <a:rPr kumimoji="1" lang="en-US" altLang="zh-TW" dirty="0" smtClean="0"/>
              <a:t>(2008)</a:t>
            </a:r>
          </a:p>
          <a:p>
            <a:pPr algn="r"/>
            <a:r>
              <a:rPr kumimoji="1" lang="en-US" altLang="zh-TW" dirty="0" smtClean="0"/>
              <a:t>Krause’s (2012)</a:t>
            </a:r>
          </a:p>
          <a:p>
            <a:pPr algn="r"/>
            <a:r>
              <a:rPr kumimoji="1" lang="en-US" altLang="zh-TW" dirty="0" err="1" smtClean="0"/>
              <a:t>Mehanna</a:t>
            </a:r>
            <a:r>
              <a:rPr kumimoji="1" lang="en-US" altLang="zh-TW" dirty="0" smtClean="0"/>
              <a:t> et al (2008)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51715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err="1" smtClean="0"/>
              <a:t>Refeeding</a:t>
            </a:r>
            <a:r>
              <a:rPr kumimoji="1" lang="en-US" altLang="zh-TW" dirty="0" smtClean="0"/>
              <a:t> Syndrome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53256" cy="4971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TW" sz="2800" dirty="0" smtClean="0"/>
              <a:t>2. Who is at risk?</a:t>
            </a:r>
          </a:p>
          <a:p>
            <a:pPr lvl="1"/>
            <a:r>
              <a:rPr kumimoji="1" lang="en-US" altLang="zh-TW" sz="2600" dirty="0" smtClean="0"/>
              <a:t>Meet ANY of the criteria:</a:t>
            </a:r>
          </a:p>
          <a:p>
            <a:pPr lvl="1"/>
            <a:endParaRPr kumimoji="1" lang="en-US" altLang="zh-TW" sz="2600" dirty="0" smtClean="0"/>
          </a:p>
          <a:p>
            <a:pPr lvl="2"/>
            <a:r>
              <a:rPr kumimoji="1" lang="en-US" altLang="zh-TW" dirty="0" smtClean="0"/>
              <a:t>BMI &lt; 16kgm</a:t>
            </a:r>
            <a:r>
              <a:rPr kumimoji="1" lang="en-US" altLang="zh-TW" baseline="30000" dirty="0" smtClean="0"/>
              <a:t>-2</a:t>
            </a:r>
          </a:p>
          <a:p>
            <a:pPr lvl="2"/>
            <a:endParaRPr kumimoji="1" lang="en-US" altLang="zh-TW" baseline="30000" dirty="0" smtClean="0"/>
          </a:p>
          <a:p>
            <a:pPr lvl="2"/>
            <a:r>
              <a:rPr kumimoji="1" lang="en-US" altLang="zh-TW" dirty="0" smtClean="0"/>
              <a:t>NPO </a:t>
            </a:r>
            <a:r>
              <a:rPr kumimoji="1" lang="en-US" altLang="zh-TW" dirty="0" smtClean="0">
                <a:latin typeface="ＭＳ ゴシック"/>
                <a:ea typeface="ＭＳ ゴシック"/>
                <a:cs typeface="ＭＳ ゴシック"/>
              </a:rPr>
              <a:t>≥</a:t>
            </a:r>
            <a:r>
              <a:rPr kumimoji="1" lang="en-US" altLang="zh-TW" dirty="0"/>
              <a:t> </a:t>
            </a:r>
            <a:r>
              <a:rPr kumimoji="1" lang="en-US" altLang="zh-TW" dirty="0" smtClean="0"/>
              <a:t>10 days (or with minimal nutrition intake &gt; 10 days)</a:t>
            </a:r>
          </a:p>
          <a:p>
            <a:pPr lvl="2"/>
            <a:endParaRPr kumimoji="1" lang="en-US" altLang="zh-TW" dirty="0" smtClean="0"/>
          </a:p>
          <a:p>
            <a:pPr lvl="2"/>
            <a:r>
              <a:rPr kumimoji="1" lang="en-US" altLang="zh-TW" dirty="0" smtClean="0"/>
              <a:t>Weight loss &gt; 15% in 3 to 6 months</a:t>
            </a:r>
          </a:p>
          <a:p>
            <a:pPr lvl="2"/>
            <a:endParaRPr kumimoji="1" lang="en-US" altLang="zh-TW" dirty="0" smtClean="0"/>
          </a:p>
          <a:p>
            <a:pPr lvl="2"/>
            <a:r>
              <a:rPr kumimoji="1" lang="en-US" altLang="zh-TW" dirty="0" err="1" smtClean="0"/>
              <a:t>Hypophosphataemia</a:t>
            </a:r>
            <a:r>
              <a:rPr kumimoji="1" lang="en-US" altLang="zh-TW" dirty="0" smtClean="0"/>
              <a:t>, </a:t>
            </a:r>
            <a:r>
              <a:rPr kumimoji="1" lang="en-US" altLang="zh-TW" dirty="0" err="1" smtClean="0"/>
              <a:t>hypokalaemia</a:t>
            </a:r>
            <a:r>
              <a:rPr kumimoji="1" lang="en-US" altLang="zh-TW" dirty="0" smtClean="0"/>
              <a:t>, hypomagnesaemia </a:t>
            </a:r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583661" y="6370393"/>
            <a:ext cx="3103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err="1" smtClean="0"/>
              <a:t>Stanga</a:t>
            </a:r>
            <a:r>
              <a:rPr kumimoji="1" lang="en-US" altLang="zh-TW" dirty="0" smtClean="0"/>
              <a:t>, Z et al (2008)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88984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err="1"/>
              <a:t>R</a:t>
            </a:r>
            <a:r>
              <a:rPr kumimoji="1" lang="en-US" altLang="zh-TW" dirty="0" err="1" smtClean="0"/>
              <a:t>efeeding</a:t>
            </a:r>
            <a:r>
              <a:rPr kumimoji="1" lang="en-US" altLang="zh-TW" dirty="0" smtClean="0"/>
              <a:t> syndrome</a:t>
            </a:r>
            <a:endParaRPr kumimoji="1" lang="zh-TW" altLang="en-US" baseline="30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en-US" altLang="zh-TW" sz="2800" dirty="0" smtClean="0"/>
              <a:t>3. How to prevent?</a:t>
            </a:r>
          </a:p>
          <a:p>
            <a:endParaRPr kumimoji="1" lang="en-US" altLang="zh-TW" dirty="0" smtClean="0"/>
          </a:p>
          <a:p>
            <a:pPr lvl="1"/>
            <a:r>
              <a:rPr kumimoji="1" lang="en-US" altLang="zh-TW" sz="2400" dirty="0" smtClean="0"/>
              <a:t>Start feeding at </a:t>
            </a:r>
            <a:r>
              <a:rPr kumimoji="1" lang="en-US" altLang="zh-TW" sz="2400" dirty="0"/>
              <a:t>&lt;</a:t>
            </a:r>
            <a:r>
              <a:rPr kumimoji="1" lang="en-US" altLang="zh-TW" sz="2400" dirty="0" smtClean="0"/>
              <a:t> 50% of energy requirement, rate can then be 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kumimoji="1" lang="en-US" altLang="zh-TW" sz="2400" dirty="0" smtClean="0"/>
              <a:t> if no </a:t>
            </a:r>
            <a:r>
              <a:rPr kumimoji="1" lang="en-US" altLang="zh-TW" sz="2400" dirty="0" err="1" smtClean="0"/>
              <a:t>refeeding</a:t>
            </a:r>
            <a:r>
              <a:rPr kumimoji="1" lang="en-US" altLang="zh-TW" sz="2400" dirty="0" smtClean="0"/>
              <a:t> problem detected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For high risk of </a:t>
            </a:r>
            <a:r>
              <a:rPr kumimoji="1" lang="en-US" altLang="zh-TW" sz="2400" dirty="0" err="1" smtClean="0"/>
              <a:t>refeeding</a:t>
            </a:r>
            <a:r>
              <a:rPr kumimoji="1" lang="en-US" altLang="zh-TW" sz="2400" dirty="0"/>
              <a:t>:</a:t>
            </a:r>
            <a:r>
              <a:rPr kumimoji="1" lang="en-US" altLang="zh-TW" sz="2400" dirty="0" smtClean="0"/>
              <a:t> start with 10kcal/kg/day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/>
              <a:t>F</a:t>
            </a:r>
            <a:r>
              <a:rPr kumimoji="1" lang="en-US" altLang="zh-TW" sz="2400" dirty="0" smtClean="0"/>
              <a:t>or very malnourished patients, start with 5kcal/kg/day, with cardiac monitoring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6117837" y="6400632"/>
            <a:ext cx="2731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NICE guideline (2006)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515716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err="1"/>
              <a:t>R</a:t>
            </a:r>
            <a:r>
              <a:rPr kumimoji="1" lang="en-US" altLang="zh-TW" dirty="0" err="1" smtClean="0"/>
              <a:t>efeeding</a:t>
            </a:r>
            <a:r>
              <a:rPr kumimoji="1" lang="en-US" altLang="zh-TW" dirty="0" smtClean="0"/>
              <a:t> syndrome</a:t>
            </a:r>
            <a:endParaRPr kumimoji="1" lang="zh-TW" altLang="en-US" baseline="30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zh-TW" sz="2600" dirty="0" smtClean="0"/>
              <a:t>3. How to prevent?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Vitamin supplementation: before and for the first 10 days of </a:t>
            </a:r>
            <a:r>
              <a:rPr kumimoji="1" lang="en-US" altLang="zh-TW" sz="2400" dirty="0" err="1" smtClean="0"/>
              <a:t>refeeding</a:t>
            </a:r>
            <a:endParaRPr kumimoji="1" lang="en-US" altLang="zh-TW" sz="2400" dirty="0" smtClean="0"/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Oral, enteral or IV supplements of </a:t>
            </a:r>
            <a:r>
              <a:rPr kumimoji="1" lang="en-US" altLang="zh-TW" sz="2400" dirty="0"/>
              <a:t>K</a:t>
            </a:r>
            <a:r>
              <a:rPr kumimoji="1" lang="en-US" altLang="zh-TW" sz="2400" dirty="0" smtClean="0"/>
              <a:t>, PO</a:t>
            </a:r>
            <a:r>
              <a:rPr kumimoji="1" lang="en-US" altLang="zh-TW" sz="2400" baseline="-25000" dirty="0" smtClean="0"/>
              <a:t>4</a:t>
            </a:r>
            <a:r>
              <a:rPr kumimoji="1" lang="en-US" altLang="zh-TW" sz="2400" dirty="0" smtClean="0"/>
              <a:t>, </a:t>
            </a:r>
            <a:r>
              <a:rPr kumimoji="1" lang="en-US" altLang="zh-TW" sz="2400" dirty="0" err="1" smtClean="0"/>
              <a:t>Ca</a:t>
            </a:r>
            <a:r>
              <a:rPr kumimoji="1" lang="en-US" altLang="zh-TW" sz="2400" dirty="0" smtClean="0"/>
              <a:t> &amp; Mg should be given unless blood levels are 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kumimoji="1" lang="en-US" altLang="zh-TW" sz="2400" dirty="0">
                <a:sym typeface="Wingdings"/>
              </a:rPr>
              <a:t> </a:t>
            </a:r>
            <a:r>
              <a:rPr kumimoji="1" lang="en-US" altLang="zh-TW" sz="2400" dirty="0" smtClean="0"/>
              <a:t>before </a:t>
            </a:r>
            <a:r>
              <a:rPr kumimoji="1" lang="en-US" altLang="zh-TW" sz="2400" dirty="0" err="1" smtClean="0"/>
              <a:t>refeeding</a:t>
            </a:r>
            <a:endParaRPr kumimoji="1" lang="en-US" altLang="zh-TW" sz="2400" dirty="0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6117837" y="6400632"/>
            <a:ext cx="2731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smtClean="0"/>
              <a:t>NICE guideline (2006)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76636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What is Parenteral Nutrition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Parenteral nutrition refers to the infusion of intravenous nutrition formula into the bloodstream</a:t>
            </a:r>
          </a:p>
          <a:p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518792" y="6370389"/>
            <a:ext cx="1441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DAA, 2011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320210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smtClean="0"/>
              <a:t>PN formulations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43566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1813" y="274638"/>
            <a:ext cx="8798799" cy="1143000"/>
          </a:xfrm>
        </p:spPr>
        <p:txBody>
          <a:bodyPr>
            <a:normAutofit fontScale="90000"/>
          </a:bodyPr>
          <a:lstStyle/>
          <a:p>
            <a:r>
              <a:rPr kumimoji="1" lang="en-US" altLang="zh-TW" dirty="0" smtClean="0"/>
              <a:t>Currently available formulations in PMH</a:t>
            </a:r>
            <a:endParaRPr kumimoji="1" lang="zh-TW" altLang="en-US" dirty="0"/>
          </a:p>
        </p:txBody>
      </p:sp>
      <p:pic>
        <p:nvPicPr>
          <p:cNvPr id="4" name="內容版面配置區 3" descr="PN preparation PMH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27" r="-15427"/>
          <a:stretch>
            <a:fillRect/>
          </a:stretch>
        </p:blipFill>
        <p:spPr>
          <a:xfrm>
            <a:off x="-710600" y="986018"/>
            <a:ext cx="11283274" cy="6093276"/>
          </a:xfrm>
        </p:spPr>
      </p:pic>
    </p:spTree>
    <p:extLst>
      <p:ext uri="{BB962C8B-B14F-4D97-AF65-F5344CB8AC3E}">
        <p14:creationId xmlns:p14="http://schemas.microsoft.com/office/powerpoint/2010/main" val="471086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PN Formulations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TW" sz="2400" dirty="0" smtClean="0"/>
              <a:t>Besides carbohydrate and protein content varies, type of fat emulsions used also differ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Most commonly used is soybean oil based fat emulsion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Alternatively fat emulsions:</a:t>
            </a:r>
          </a:p>
          <a:p>
            <a:pPr lvl="1"/>
            <a:r>
              <a:rPr kumimoji="1" lang="en-US" altLang="zh-TW" sz="2000" dirty="0" smtClean="0"/>
              <a:t>Soybean oil + MCT</a:t>
            </a:r>
          </a:p>
          <a:p>
            <a:pPr lvl="1"/>
            <a:r>
              <a:rPr kumimoji="1" lang="en-US" altLang="zh-TW" sz="2000" dirty="0" smtClean="0"/>
              <a:t>Soybean oil + Olive Oil </a:t>
            </a:r>
          </a:p>
          <a:p>
            <a:pPr lvl="1"/>
            <a:r>
              <a:rPr kumimoji="1" lang="en-US" altLang="zh-TW" sz="2000" dirty="0"/>
              <a:t>F</a:t>
            </a:r>
            <a:r>
              <a:rPr kumimoji="1" lang="en-US" altLang="zh-TW" sz="2000" dirty="0" smtClean="0"/>
              <a:t>ish oil </a:t>
            </a:r>
          </a:p>
          <a:p>
            <a:pPr lvl="1"/>
            <a:r>
              <a:rPr kumimoji="1" lang="en-US" altLang="zh-TW" sz="2000" dirty="0" smtClean="0"/>
              <a:t>other multi-lipids (a mixture of soy, MCT, olive and fish oil)</a:t>
            </a:r>
          </a:p>
          <a:p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472796" y="6078073"/>
            <a:ext cx="3487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DAA, 2011</a:t>
            </a:r>
          </a:p>
          <a:p>
            <a:pPr algn="r"/>
            <a:r>
              <a:rPr kumimoji="1" lang="en-US" altLang="zh-TW" dirty="0" smtClean="0"/>
              <a:t>ASPEN Position Paper, 2012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02224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Soybean oil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1788"/>
          </a:xfrm>
        </p:spPr>
        <p:txBody>
          <a:bodyPr>
            <a:normAutofit fontScale="77500" lnSpcReduction="20000"/>
          </a:bodyPr>
          <a:lstStyle/>
          <a:p>
            <a:r>
              <a:rPr kumimoji="1" lang="en-US" altLang="zh-TW" sz="2400" dirty="0" smtClean="0"/>
              <a:t>Examples: </a:t>
            </a:r>
            <a:r>
              <a:rPr kumimoji="1" lang="en-US" altLang="zh-TW" sz="2400" i="1" dirty="0" err="1" smtClean="0"/>
              <a:t>Kabiven</a:t>
            </a:r>
            <a:r>
              <a:rPr kumimoji="1" lang="en-US" altLang="zh-TW" sz="2400" i="1" dirty="0" smtClean="0"/>
              <a:t> Central, </a:t>
            </a:r>
            <a:r>
              <a:rPr kumimoji="1" lang="en-US" altLang="zh-TW" sz="2400" i="1" dirty="0" err="1" smtClean="0"/>
              <a:t>Kabiven</a:t>
            </a:r>
            <a:r>
              <a:rPr kumimoji="1" lang="en-US" altLang="zh-TW" sz="2400" i="1" dirty="0" smtClean="0"/>
              <a:t> Peripheral</a:t>
            </a:r>
          </a:p>
          <a:p>
            <a:endParaRPr kumimoji="1" lang="en-US" altLang="zh-TW" sz="2400" i="1" dirty="0" smtClean="0"/>
          </a:p>
          <a:p>
            <a:r>
              <a:rPr kumimoji="1" lang="en-US" altLang="zh-TW" sz="2400" dirty="0" smtClean="0"/>
              <a:t>The most commonly used fat emulsion type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Linoleic Acid (LA, n-6) comprise a 50% of total fatty acid profile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Alpha </a:t>
            </a:r>
            <a:r>
              <a:rPr kumimoji="1" lang="en-US" altLang="zh-TW" sz="2400" dirty="0" err="1" smtClean="0"/>
              <a:t>Linolenic</a:t>
            </a:r>
            <a:r>
              <a:rPr kumimoji="1" lang="en-US" altLang="zh-TW" sz="2400" dirty="0" smtClean="0"/>
              <a:t> Acid (ALA, n-3) about 10% of total fatty acid profile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kumimoji="1" lang="en-US" altLang="zh-TW" sz="2400" dirty="0" smtClean="0"/>
              <a:t> omega 6 content </a:t>
            </a:r>
            <a:r>
              <a:rPr kumimoji="1" lang="en-US" altLang="zh-TW" sz="2400" dirty="0" smtClean="0">
                <a:sym typeface="Wingdings"/>
              </a:rPr>
              <a:t></a:t>
            </a:r>
            <a:r>
              <a:rPr kumimoji="1" lang="en-US" altLang="zh-TW" sz="2400" dirty="0" smtClean="0"/>
              <a:t> drawback due to its pro-inflammatory potential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5029326" y="6319994"/>
            <a:ext cx="399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ASPEN Position Paper (2012)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72005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Soybean oil + MCT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400" dirty="0" smtClean="0"/>
              <a:t>Examples: </a:t>
            </a:r>
            <a:r>
              <a:rPr kumimoji="1" lang="en-US" altLang="zh-TW" sz="2400" i="1" dirty="0" err="1" smtClean="0"/>
              <a:t>Nutriflex</a:t>
            </a:r>
            <a:r>
              <a:rPr kumimoji="1" lang="en-US" altLang="zh-TW" sz="2400" i="1" dirty="0" smtClean="0"/>
              <a:t> Lipid Special, </a:t>
            </a:r>
            <a:r>
              <a:rPr kumimoji="1" lang="en-US" altLang="zh-TW" sz="2400" i="1" dirty="0" err="1" smtClean="0"/>
              <a:t>Nutriflex</a:t>
            </a:r>
            <a:r>
              <a:rPr kumimoji="1" lang="en-US" altLang="zh-TW" sz="2400" i="1" dirty="0" smtClean="0"/>
              <a:t> Lipid Plus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/>
              <a:t>S</a:t>
            </a:r>
            <a:r>
              <a:rPr kumimoji="1" lang="en-US" altLang="zh-TW" sz="2400" dirty="0" smtClean="0"/>
              <a:t>oybean oil : MCT = 50 : 50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MCT:</a:t>
            </a:r>
          </a:p>
          <a:p>
            <a:pPr lvl="1"/>
            <a:r>
              <a:rPr kumimoji="1" lang="en-US" altLang="zh-TW" sz="2400" dirty="0" smtClean="0"/>
              <a:t>readily oxidizable</a:t>
            </a:r>
          </a:p>
          <a:p>
            <a:pPr lvl="1"/>
            <a:r>
              <a:rPr kumimoji="1" lang="en-US" altLang="zh-TW" sz="2400" dirty="0" smtClean="0"/>
              <a:t>Safe source of lipid</a:t>
            </a:r>
          </a:p>
          <a:p>
            <a:pPr lvl="1"/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kumimoji="1" lang="en-US" altLang="zh-TW" sz="2400" dirty="0">
                <a:sym typeface="Wingdings"/>
              </a:rPr>
              <a:t>p</a:t>
            </a:r>
            <a:r>
              <a:rPr kumimoji="1" lang="en-US" altLang="zh-TW" sz="2400" dirty="0" smtClean="0"/>
              <a:t>ro-inflammatory properties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1679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S</a:t>
            </a:r>
            <a:r>
              <a:rPr kumimoji="1" lang="en-US" altLang="zh-TW" dirty="0" smtClean="0"/>
              <a:t>oybean oil + Olive oil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400" dirty="0" smtClean="0"/>
              <a:t>Examples: </a:t>
            </a:r>
            <a:r>
              <a:rPr kumimoji="1" lang="en-US" altLang="zh-TW" sz="2400" i="1" dirty="0" err="1" smtClean="0"/>
              <a:t>Oliclinomel</a:t>
            </a:r>
            <a:endParaRPr kumimoji="1" lang="en-US" altLang="zh-TW" sz="2400" i="1" dirty="0" smtClean="0"/>
          </a:p>
          <a:p>
            <a:endParaRPr kumimoji="1" lang="en-US" altLang="zh-TW" sz="2400" i="1" dirty="0" smtClean="0"/>
          </a:p>
          <a:p>
            <a:r>
              <a:rPr kumimoji="1" lang="en-US" altLang="zh-TW" sz="2400" dirty="0"/>
              <a:t>O</a:t>
            </a:r>
            <a:r>
              <a:rPr kumimoji="1" lang="en-US" altLang="zh-TW" sz="2400" dirty="0" smtClean="0"/>
              <a:t>live oil : soybean oil =  80 : 20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kumimoji="1" lang="en-US" altLang="zh-TW" sz="2400" dirty="0" smtClean="0"/>
              <a:t> the content of omega 6 in formulation by </a:t>
            </a:r>
            <a:r>
              <a:rPr kumimoji="1" lang="en-US" altLang="zh-TW" sz="2400" dirty="0"/>
              <a:t>~</a:t>
            </a:r>
            <a:r>
              <a:rPr kumimoji="1" lang="en-US" altLang="zh-TW" sz="2400" dirty="0" smtClean="0"/>
              <a:t> 75%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Higher vitamin E content for its anti-</a:t>
            </a:r>
            <a:r>
              <a:rPr kumimoji="1" lang="en-US" altLang="zh-TW" sz="2400" dirty="0" err="1" smtClean="0"/>
              <a:t>oxidating</a:t>
            </a:r>
            <a:r>
              <a:rPr kumimoji="1" lang="en-US" altLang="zh-TW" sz="2400" dirty="0" smtClean="0"/>
              <a:t> properties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5755000" y="6319994"/>
            <a:ext cx="326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ASPEN Position Paper (2012)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1563617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Multi-lipids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400" dirty="0" smtClean="0"/>
              <a:t>Examples: </a:t>
            </a:r>
            <a:r>
              <a:rPr kumimoji="1" lang="en-US" altLang="zh-TW" sz="2400" i="1" dirty="0" smtClean="0"/>
              <a:t>SMOF </a:t>
            </a:r>
            <a:r>
              <a:rPr kumimoji="1" lang="en-US" altLang="zh-TW" sz="2400" i="1" dirty="0" err="1" smtClean="0"/>
              <a:t>Kabiven</a:t>
            </a:r>
            <a:endParaRPr kumimoji="1" lang="en-US" altLang="zh-TW" sz="2400" i="1" dirty="0" smtClean="0"/>
          </a:p>
          <a:p>
            <a:endParaRPr kumimoji="1" lang="en-US" altLang="zh-TW" sz="2400" i="1" dirty="0" smtClean="0"/>
          </a:p>
          <a:p>
            <a:r>
              <a:rPr kumimoji="1" lang="en-US" altLang="zh-TW" sz="2400" dirty="0" smtClean="0"/>
              <a:t>A mixture of soybean oil, MCT, olive oil and fish oil in a ratio of 30 : 30 : 30 : 10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Fish Oil:</a:t>
            </a:r>
          </a:p>
          <a:p>
            <a:pPr lvl="1"/>
            <a:r>
              <a:rPr kumimoji="1" lang="en-US" altLang="zh-TW" sz="2400" dirty="0" smtClean="0"/>
              <a:t>rich in omega 3</a:t>
            </a:r>
            <a:r>
              <a:rPr kumimoji="1" lang="en-US" altLang="zh-TW" sz="2400" dirty="0"/>
              <a:t> </a:t>
            </a:r>
            <a:r>
              <a:rPr kumimoji="1" lang="en-US" altLang="zh-TW" sz="2400" dirty="0" smtClean="0"/>
              <a:t>(anti-inflammatory properties)</a:t>
            </a:r>
            <a:endParaRPr kumimoji="1" lang="zh-TW" altLang="en-US" sz="24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5755000" y="6319994"/>
            <a:ext cx="326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ASPEN Position Paper (2012)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724448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smtClean="0"/>
              <a:t>How to choose?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97301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How to choose?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TW" dirty="0" smtClean="0"/>
              <a:t>Based on calculated energy / protein requirements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dirty="0" smtClean="0"/>
              <a:t>Disease Specific: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TW" dirty="0" smtClean="0"/>
          </a:p>
          <a:p>
            <a:pPr marL="914400" lvl="1" indent="-514350"/>
            <a:r>
              <a:rPr kumimoji="1" lang="en-US" altLang="zh-TW" dirty="0" smtClean="0"/>
              <a:t>Renal / Cardiac diseases </a:t>
            </a:r>
            <a:r>
              <a:rPr kumimoji="1" lang="en-US" altLang="zh-TW" dirty="0" err="1" smtClean="0"/>
              <a:t>Vs</a:t>
            </a:r>
            <a:r>
              <a:rPr kumimoji="1" lang="en-US" altLang="zh-TW" dirty="0" smtClean="0"/>
              <a:t> Fluid content of PN</a:t>
            </a:r>
          </a:p>
          <a:p>
            <a:pPr marL="914400" lvl="1" indent="-514350"/>
            <a:endParaRPr kumimoji="1" lang="en-US" altLang="zh-TW" dirty="0" smtClean="0"/>
          </a:p>
          <a:p>
            <a:pPr marL="914400" lvl="1" indent="-514350"/>
            <a:r>
              <a:rPr kumimoji="1" lang="en-US" altLang="zh-TW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kumimoji="1" lang="en-US" altLang="zh-TW" dirty="0" smtClean="0"/>
              <a:t>BGA / </a:t>
            </a:r>
            <a:r>
              <a:rPr kumimoji="1" lang="en-US" altLang="zh-TW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kumimoji="1" lang="en-US" altLang="zh-TW" dirty="0" smtClean="0"/>
              <a:t>pCO2 </a:t>
            </a:r>
            <a:r>
              <a:rPr kumimoji="1" lang="en-US" altLang="zh-TW" dirty="0" err="1" smtClean="0"/>
              <a:t>Vs</a:t>
            </a:r>
            <a:r>
              <a:rPr kumimoji="1" lang="en-US" altLang="zh-TW" dirty="0" smtClean="0"/>
              <a:t> CHO content</a:t>
            </a:r>
          </a:p>
          <a:p>
            <a:pPr marL="914400" lvl="1" indent="-514350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467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smtClean="0"/>
              <a:t>Initiation of parenteral nutrition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736097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zh-TW" dirty="0" smtClean="0"/>
              <a:t>Selection Criteria for Parenteral Nutrition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kumimoji="1" lang="en-US" altLang="zh-TW" dirty="0" smtClean="0"/>
              <a:t>Should be used in patients who are or will become malnourished, and</a:t>
            </a:r>
          </a:p>
          <a:p>
            <a:endParaRPr kumimoji="1" lang="en-US" altLang="zh-TW" dirty="0" smtClean="0"/>
          </a:p>
          <a:p>
            <a:r>
              <a:rPr kumimoji="1" lang="en-US" altLang="zh-TW" dirty="0" smtClean="0"/>
              <a:t>Who do not have sufficient gastrointestinal function to be able to restore / maintain nutritional status</a:t>
            </a:r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785238" y="6309912"/>
            <a:ext cx="3134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err="1" smtClean="0"/>
              <a:t>McClave</a:t>
            </a:r>
            <a:r>
              <a:rPr kumimoji="1" lang="en-US" altLang="zh-TW" dirty="0" smtClean="0"/>
              <a:t> et al.,2009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71817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dirty="0" smtClean="0"/>
              <a:t>Initiation of Parenteral Nutrition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0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TW" sz="2400" dirty="0" smtClean="0"/>
              <a:t>Ensure the selected formulation is </a:t>
            </a:r>
            <a:r>
              <a:rPr kumimoji="1" lang="en-US" altLang="zh-TW" sz="2400" dirty="0" smtClean="0">
                <a:solidFill>
                  <a:srgbClr val="FF0000"/>
                </a:solidFill>
              </a:rPr>
              <a:t>compatible with the route</a:t>
            </a:r>
            <a:r>
              <a:rPr kumimoji="1" lang="en-US" altLang="zh-TW" sz="2400" dirty="0" smtClean="0"/>
              <a:t> of parenteral nutrition (central / peripheral)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TW" sz="24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sz="2400" dirty="0" smtClean="0"/>
              <a:t>Choice of parenteral nutrition regimen</a:t>
            </a:r>
          </a:p>
          <a:p>
            <a:pPr lvl="1"/>
            <a:r>
              <a:rPr kumimoji="1" lang="en-US" altLang="zh-TW" sz="2400" dirty="0"/>
              <a:t>C</a:t>
            </a:r>
            <a:r>
              <a:rPr kumimoji="1" lang="en-US" altLang="zh-TW" sz="2400" dirty="0" smtClean="0"/>
              <a:t>ontinuous PN (Q24H)</a:t>
            </a:r>
          </a:p>
          <a:p>
            <a:pPr lvl="1"/>
            <a:r>
              <a:rPr kumimoji="1" lang="en-US" altLang="zh-TW" sz="2400" dirty="0" smtClean="0"/>
              <a:t>Cyclic / intermittent (Q16H/Q12H)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TW" sz="24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sz="2400" dirty="0" smtClean="0"/>
              <a:t>Ensure final infusion rate DOES NOT exceed the </a:t>
            </a:r>
            <a:r>
              <a:rPr kumimoji="1" lang="en-US" altLang="zh-TW" sz="2400" dirty="0" smtClean="0">
                <a:solidFill>
                  <a:srgbClr val="FF0000"/>
                </a:solidFill>
              </a:rPr>
              <a:t>maximum infusion rate </a:t>
            </a:r>
            <a:r>
              <a:rPr kumimoji="1" lang="en-US" altLang="zh-TW" sz="2400" dirty="0" smtClean="0"/>
              <a:t>for fat and CHO</a:t>
            </a:r>
          </a:p>
        </p:txBody>
      </p:sp>
    </p:spTree>
    <p:extLst>
      <p:ext uri="{BB962C8B-B14F-4D97-AF65-F5344CB8AC3E}">
        <p14:creationId xmlns:p14="http://schemas.microsoft.com/office/powerpoint/2010/main" val="46369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smtClean="0"/>
              <a:t>Case Study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167584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Case Study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1419" y="1600201"/>
            <a:ext cx="8788722" cy="46290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TW" sz="2200" dirty="0" smtClean="0"/>
              <a:t>Background Information</a:t>
            </a:r>
          </a:p>
          <a:p>
            <a:pPr marL="0" indent="0">
              <a:buNone/>
            </a:pPr>
            <a:endParaRPr kumimoji="1" lang="en-US" altLang="zh-TW" sz="2200" dirty="0" smtClean="0"/>
          </a:p>
          <a:p>
            <a:r>
              <a:rPr kumimoji="1" lang="en-US" altLang="zh-TW" sz="2200" dirty="0" smtClean="0"/>
              <a:t>KC, 57 year-old male, admitted to PMH on 5 Aug 2013</a:t>
            </a:r>
          </a:p>
          <a:p>
            <a:r>
              <a:rPr kumimoji="1" lang="en-US" altLang="zh-TW" sz="2200" dirty="0" smtClean="0"/>
              <a:t>Admission Diagnosis: Malnutrition</a:t>
            </a:r>
          </a:p>
          <a:p>
            <a:r>
              <a:rPr kumimoji="1" lang="en-US" altLang="zh-TW" sz="2200" dirty="0" smtClean="0"/>
              <a:t>Past Medical History: HT, </a:t>
            </a:r>
            <a:r>
              <a:rPr kumimoji="1" lang="en-US" altLang="zh-TW" sz="2200" dirty="0" err="1"/>
              <a:t>a</a:t>
            </a:r>
            <a:r>
              <a:rPr kumimoji="1" lang="en-US" altLang="zh-TW" sz="2200" dirty="0" err="1" smtClean="0"/>
              <a:t>naemia</a:t>
            </a:r>
            <a:r>
              <a:rPr kumimoji="1" lang="en-US" altLang="zh-TW" sz="2200" dirty="0" smtClean="0"/>
              <a:t>, </a:t>
            </a:r>
            <a:r>
              <a:rPr kumimoji="1" lang="en-US" altLang="zh-TW" sz="2200" dirty="0" err="1" smtClean="0"/>
              <a:t>Ca</a:t>
            </a:r>
            <a:r>
              <a:rPr kumimoji="1" lang="en-US" altLang="zh-TW" sz="2200" dirty="0" smtClean="0"/>
              <a:t> </a:t>
            </a:r>
            <a:r>
              <a:rPr kumimoji="1" lang="en-US" altLang="zh-TW" sz="2200" dirty="0" err="1" smtClean="0"/>
              <a:t>cardia</a:t>
            </a:r>
            <a:r>
              <a:rPr kumimoji="1" lang="en-US" altLang="zh-TW" sz="2200" dirty="0" smtClean="0"/>
              <a:t> with </a:t>
            </a:r>
            <a:r>
              <a:rPr kumimoji="1" lang="en-US" altLang="zh-TW" sz="2200" dirty="0" err="1" smtClean="0"/>
              <a:t>oseophago-gastrectomy</a:t>
            </a:r>
            <a:r>
              <a:rPr kumimoji="1" lang="en-US" altLang="zh-TW" sz="2200" dirty="0" smtClean="0"/>
              <a:t>, short bowel syndrome, CHB</a:t>
            </a:r>
          </a:p>
          <a:p>
            <a:r>
              <a:rPr kumimoji="1" lang="en-US" altLang="zh-TW" sz="2200" dirty="0" smtClean="0"/>
              <a:t>Relevant Medications: </a:t>
            </a:r>
            <a:r>
              <a:rPr kumimoji="1" lang="en-US" altLang="zh-TW" sz="2200" dirty="0" err="1" smtClean="0"/>
              <a:t>Aminoleban</a:t>
            </a:r>
            <a:r>
              <a:rPr kumimoji="1" lang="en-US" altLang="zh-TW" sz="2200" dirty="0" smtClean="0"/>
              <a:t> EN (1 sachet), </a:t>
            </a:r>
            <a:r>
              <a:rPr kumimoji="1" lang="en-US" altLang="zh-TW" sz="2200" dirty="0" err="1" smtClean="0"/>
              <a:t>Entecavir</a:t>
            </a:r>
            <a:r>
              <a:rPr kumimoji="1" lang="en-US" altLang="zh-TW" sz="2200" dirty="0" smtClean="0"/>
              <a:t>, Vitamin K</a:t>
            </a:r>
            <a:r>
              <a:rPr kumimoji="1" lang="en-US" altLang="zh-TW" sz="2200" baseline="-25000" dirty="0" smtClean="0"/>
              <a:t>1</a:t>
            </a:r>
            <a:r>
              <a:rPr kumimoji="1" lang="en-US" altLang="zh-TW" sz="2200" dirty="0" smtClean="0"/>
              <a:t>, Slow K, Vitamin B complex</a:t>
            </a:r>
            <a:endParaRPr kumimoji="1"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822070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Case Study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TW" sz="2400" dirty="0" smtClean="0"/>
              <a:t>Anthropometry:</a:t>
            </a:r>
          </a:p>
          <a:p>
            <a:pPr lvl="1"/>
            <a:r>
              <a:rPr kumimoji="1" lang="en-US" altLang="zh-TW" sz="2400" dirty="0" smtClean="0"/>
              <a:t>Height 1.74m </a:t>
            </a:r>
          </a:p>
          <a:p>
            <a:pPr lvl="1"/>
            <a:r>
              <a:rPr kumimoji="1" lang="en-US" altLang="zh-TW" sz="2400" dirty="0" smtClean="0"/>
              <a:t>Weight 37.6kg </a:t>
            </a:r>
          </a:p>
          <a:p>
            <a:pPr lvl="1"/>
            <a:r>
              <a:rPr kumimoji="1" lang="en-US" altLang="zh-TW" sz="2400" dirty="0" smtClean="0"/>
              <a:t>BMI 12.4kgm</a:t>
            </a:r>
            <a:r>
              <a:rPr kumimoji="1" lang="en-US" altLang="zh-TW" sz="2400" baseline="30000" dirty="0" smtClean="0"/>
              <a:t>-2</a:t>
            </a:r>
            <a:r>
              <a:rPr kumimoji="1" lang="en-US" altLang="zh-TW" sz="2400" dirty="0" smtClean="0"/>
              <a:t> </a:t>
            </a:r>
          </a:p>
          <a:p>
            <a:pPr lvl="1"/>
            <a:r>
              <a:rPr kumimoji="1" lang="en-US" altLang="zh-TW" sz="2400" dirty="0" smtClean="0"/>
              <a:t>Ideal Body Weight: 56-69kg</a:t>
            </a:r>
          </a:p>
          <a:p>
            <a:pPr lvl="1"/>
            <a:endParaRPr kumimoji="1" lang="en-US" altLang="zh-TW" sz="2400" dirty="0" smtClean="0"/>
          </a:p>
          <a:p>
            <a:r>
              <a:rPr kumimoji="1" lang="en-US" altLang="zh-TW" sz="2400" dirty="0" smtClean="0"/>
              <a:t>Laboratory Values: </a:t>
            </a:r>
          </a:p>
          <a:p>
            <a:pPr lvl="1"/>
            <a:r>
              <a:rPr kumimoji="1" lang="en-US" altLang="zh-TW" sz="2400" dirty="0" smtClean="0"/>
              <a:t>Spot glucose 3.3 </a:t>
            </a:r>
            <a:r>
              <a:rPr kumimoji="1" lang="en-US" altLang="zh-TW" sz="2400" dirty="0" err="1" smtClean="0"/>
              <a:t>Alb</a:t>
            </a:r>
            <a:r>
              <a:rPr kumimoji="1" lang="en-US" altLang="zh-TW" sz="2400" dirty="0" smtClean="0"/>
              <a:t> 17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kumimoji="1" lang="en-US" altLang="zh-TW" sz="2400" dirty="0" smtClean="0"/>
              <a:t> ALP 357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kumimoji="1" lang="en-US" altLang="zh-TW" sz="2400" dirty="0" smtClean="0"/>
              <a:t> ALT 194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</a:p>
          <a:p>
            <a:endParaRPr kumimoji="1" lang="en-US" altLang="zh-TW" sz="2400" dirty="0">
              <a:sym typeface="Wingdings"/>
            </a:endParaRPr>
          </a:p>
          <a:p>
            <a:r>
              <a:rPr kumimoji="1" lang="en-US" altLang="zh-TW" sz="2400" dirty="0" smtClean="0">
                <a:sym typeface="Wingdings"/>
              </a:rPr>
              <a:t>Wound x 1 (stage III)</a:t>
            </a:r>
            <a:endParaRPr kumimoji="1" lang="en-US" altLang="zh-TW" sz="2400" dirty="0" smtClean="0"/>
          </a:p>
          <a:p>
            <a:pPr marL="5715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8968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Case Study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525780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zh-TW" sz="3800" dirty="0" smtClean="0"/>
              <a:t>Estimated energy requirement:</a:t>
            </a:r>
          </a:p>
          <a:p>
            <a:pPr marL="0" indent="0">
              <a:buNone/>
            </a:pPr>
            <a:r>
              <a:rPr kumimoji="1" lang="en-US" altLang="zh-TW" sz="3800" dirty="0"/>
              <a:t> </a:t>
            </a:r>
            <a:r>
              <a:rPr kumimoji="1" lang="en-US" altLang="zh-TW" sz="3800" dirty="0" smtClean="0"/>
              <a:t>   ~ 2000-2100kcal (bedbound + wound + weight </a:t>
            </a:r>
            <a:r>
              <a:rPr kumimoji="1" lang="en-US" altLang="zh-TW" sz="38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  <a:r>
              <a:rPr kumimoji="1" lang="en-US" altLang="zh-TW" sz="3800" dirty="0" smtClean="0"/>
              <a:t>)</a:t>
            </a:r>
          </a:p>
          <a:p>
            <a:pPr marL="0" indent="0">
              <a:buNone/>
            </a:pPr>
            <a:endParaRPr kumimoji="1" lang="en-US" altLang="zh-TW" sz="3800" dirty="0" smtClean="0"/>
          </a:p>
          <a:p>
            <a:r>
              <a:rPr kumimoji="1" lang="en-US" altLang="zh-TW" sz="3800" dirty="0" smtClean="0"/>
              <a:t>Estimated protein requirement:</a:t>
            </a:r>
          </a:p>
          <a:p>
            <a:pPr marL="0" indent="0">
              <a:buNone/>
            </a:pPr>
            <a:r>
              <a:rPr kumimoji="1" lang="en-US" altLang="zh-TW" sz="3800" dirty="0"/>
              <a:t>	</a:t>
            </a:r>
            <a:r>
              <a:rPr kumimoji="1" lang="en-US" altLang="zh-TW" sz="3800" dirty="0" smtClean="0"/>
              <a:t>~56-69g per day</a:t>
            </a:r>
          </a:p>
          <a:p>
            <a:pPr marL="0" indent="0">
              <a:buNone/>
            </a:pPr>
            <a:endParaRPr kumimoji="1" lang="en-US" altLang="zh-TW" sz="3800" dirty="0"/>
          </a:p>
          <a:p>
            <a:r>
              <a:rPr kumimoji="1" lang="en-US" altLang="zh-TW" sz="3800" dirty="0" smtClean="0"/>
              <a:t>Route of nutrition:</a:t>
            </a:r>
          </a:p>
          <a:p>
            <a:pPr marL="914400" lvl="1" indent="-457200">
              <a:buFont typeface="+mj-lt"/>
              <a:buAutoNum type="arabicPeriod"/>
            </a:pPr>
            <a:r>
              <a:rPr kumimoji="1" lang="en-US" altLang="zh-TW" sz="3800" dirty="0" smtClean="0"/>
              <a:t>Oral (as much as tolerated)</a:t>
            </a:r>
          </a:p>
          <a:p>
            <a:pPr marL="914400" lvl="1" indent="-457200">
              <a:buFont typeface="+mj-lt"/>
              <a:buAutoNum type="arabicPeriod"/>
            </a:pPr>
            <a:r>
              <a:rPr kumimoji="1" lang="en-US" altLang="zh-TW" sz="3800" dirty="0" smtClean="0"/>
              <a:t>Peripheral parenteral nutrition</a:t>
            </a:r>
          </a:p>
          <a:p>
            <a:pPr marL="0" indent="0">
              <a:buNone/>
            </a:pPr>
            <a:r>
              <a:rPr kumimoji="1" lang="en-US" altLang="zh-TW" sz="2400" dirty="0" smtClean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53731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Case Study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zh-TW" sz="2400" dirty="0" smtClean="0"/>
              <a:t>Formula selection:</a:t>
            </a:r>
          </a:p>
          <a:p>
            <a:pPr marL="514350" indent="-514350">
              <a:buFont typeface="+mj-lt"/>
              <a:buAutoNum type="arabicPeriod"/>
            </a:pPr>
            <a:endParaRPr kumimoji="1" lang="en-US" altLang="zh-TW" sz="2400" dirty="0"/>
          </a:p>
          <a:p>
            <a:pPr marL="914400" lvl="1" indent="-514350"/>
            <a:r>
              <a:rPr kumimoji="1" lang="en-US" altLang="zh-TW" sz="2400" dirty="0" smtClean="0"/>
              <a:t>Peripheral access = </a:t>
            </a:r>
            <a:r>
              <a:rPr kumimoji="1" lang="en-US" altLang="zh-TW" sz="2400" dirty="0" err="1" smtClean="0"/>
              <a:t>Kabiven</a:t>
            </a:r>
            <a:r>
              <a:rPr kumimoji="1" lang="en-US" altLang="zh-TW" sz="2400" dirty="0" smtClean="0"/>
              <a:t> Peripheral</a:t>
            </a:r>
          </a:p>
          <a:p>
            <a:pPr marL="914400" lvl="1" indent="-514350"/>
            <a:endParaRPr kumimoji="1" lang="en-US" altLang="zh-TW" sz="2400" dirty="0" smtClean="0"/>
          </a:p>
          <a:p>
            <a:pPr marL="914400" lvl="1" indent="-514350"/>
            <a:r>
              <a:rPr kumimoji="1" lang="en-US" altLang="zh-TW" sz="2400" dirty="0" smtClean="0"/>
              <a:t>Plan to start with small infusion rate and grade up as tolerated</a:t>
            </a:r>
          </a:p>
          <a:p>
            <a:pPr marL="914400" lvl="1" indent="-514350"/>
            <a:endParaRPr kumimoji="1"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702451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Case Study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TW" sz="2400" dirty="0" smtClean="0"/>
              <a:t>2. Starting PN:</a:t>
            </a:r>
          </a:p>
          <a:p>
            <a:pPr marL="0" indent="0">
              <a:buNone/>
            </a:pPr>
            <a:endParaRPr kumimoji="1" lang="en-US" altLang="zh-TW" sz="2400" dirty="0" smtClean="0"/>
          </a:p>
          <a:p>
            <a:pPr marL="914400" lvl="1" indent="-514350"/>
            <a:r>
              <a:rPr kumimoji="1" lang="en-US" altLang="zh-TW" sz="2400" dirty="0" smtClean="0"/>
              <a:t>30ml/</a:t>
            </a:r>
            <a:r>
              <a:rPr kumimoji="1" lang="en-US" altLang="zh-TW" sz="2400" dirty="0" err="1" smtClean="0"/>
              <a:t>hr</a:t>
            </a:r>
            <a:r>
              <a:rPr kumimoji="1" lang="en-US" altLang="zh-TW" sz="2400" dirty="0" smtClean="0"/>
              <a:t> x 16hrs </a:t>
            </a:r>
            <a:r>
              <a:rPr kumimoji="1" lang="en-US" altLang="zh-TW" sz="2400" dirty="0" err="1" smtClean="0"/>
              <a:t>Kabiven</a:t>
            </a:r>
            <a:r>
              <a:rPr kumimoji="1" lang="en-US" altLang="zh-TW" sz="2400" dirty="0" smtClean="0"/>
              <a:t> Peripheral (+ </a:t>
            </a:r>
            <a:r>
              <a:rPr kumimoji="1" lang="en-US" altLang="zh-TW" sz="2400" dirty="0" err="1" smtClean="0"/>
              <a:t>Addamel</a:t>
            </a:r>
            <a:r>
              <a:rPr kumimoji="1" lang="en-US" altLang="zh-TW" sz="2400" dirty="0" smtClean="0"/>
              <a:t> N / </a:t>
            </a:r>
            <a:r>
              <a:rPr kumimoji="1" lang="en-US" altLang="zh-TW" sz="2400" dirty="0" err="1" smtClean="0"/>
              <a:t>Vitalipid</a:t>
            </a:r>
            <a:r>
              <a:rPr kumimoji="1" lang="en-US" altLang="zh-TW" sz="2400" dirty="0" smtClean="0"/>
              <a:t> N Adult / </a:t>
            </a:r>
            <a:r>
              <a:rPr kumimoji="1" lang="en-US" altLang="zh-TW" sz="2400" dirty="0" err="1" smtClean="0"/>
              <a:t>Soluvit</a:t>
            </a:r>
            <a:r>
              <a:rPr kumimoji="1" lang="en-US" altLang="zh-TW" sz="2400" dirty="0" smtClean="0"/>
              <a:t> N) (~333kcal, 11g protein)</a:t>
            </a:r>
          </a:p>
          <a:p>
            <a:pPr marL="914400" lvl="1" indent="-514350"/>
            <a:endParaRPr kumimoji="1" lang="en-US" altLang="zh-TW" sz="2400" dirty="0" smtClean="0"/>
          </a:p>
          <a:p>
            <a:pPr marL="914400" lvl="1" indent="-514350"/>
            <a:r>
              <a:rPr kumimoji="1" lang="en-US" altLang="zh-TW" sz="2400" dirty="0" smtClean="0"/>
              <a:t>Gradually stepped up to 100ml/</a:t>
            </a:r>
            <a:r>
              <a:rPr kumimoji="1" lang="en-US" altLang="zh-TW" sz="2400" dirty="0" err="1" smtClean="0"/>
              <a:t>hr</a:t>
            </a:r>
            <a:r>
              <a:rPr kumimoji="1" lang="en-US" altLang="zh-TW" sz="2400" dirty="0" smtClean="0"/>
              <a:t> x 16hrs (~1167kcal, 37g protein) </a:t>
            </a:r>
          </a:p>
          <a:p>
            <a:pPr marL="914400" lvl="1" indent="-514350"/>
            <a:endParaRPr kumimoji="1" lang="en-US" altLang="zh-TW" sz="2400" dirty="0"/>
          </a:p>
          <a:p>
            <a:pPr marL="400050" lvl="1" indent="0">
              <a:buNone/>
            </a:pPr>
            <a:r>
              <a:rPr kumimoji="1" lang="en-US" altLang="zh-TW" sz="2400" dirty="0" smtClean="0"/>
              <a:t>(Note: Maximum infusion rate: &lt; 139ml/</a:t>
            </a:r>
            <a:r>
              <a:rPr kumimoji="1" lang="en-US" altLang="zh-TW" sz="2400" dirty="0" err="1" smtClean="0"/>
              <a:t>hr</a:t>
            </a:r>
            <a:r>
              <a:rPr kumimoji="1" lang="en-US" altLang="zh-TW" sz="2400" dirty="0" smtClean="0"/>
              <a:t> for 37.6kg)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44538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800" dirty="0" smtClean="0"/>
              <a:t>One Month later (5 Sept 2013)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73147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One month later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TW" sz="2400" dirty="0" smtClean="0"/>
              <a:t>Laboratory values: Spot </a:t>
            </a:r>
            <a:r>
              <a:rPr kumimoji="1" lang="en-US" altLang="zh-TW" sz="2400" dirty="0" err="1" smtClean="0"/>
              <a:t>glu</a:t>
            </a:r>
            <a:r>
              <a:rPr kumimoji="1" lang="en-US" altLang="zh-TW" sz="2400" dirty="0" smtClean="0"/>
              <a:t> 5.7, </a:t>
            </a:r>
            <a:r>
              <a:rPr kumimoji="1" lang="en-US" altLang="zh-TW" sz="2400" dirty="0" err="1" smtClean="0"/>
              <a:t>Alb</a:t>
            </a:r>
            <a:r>
              <a:rPr kumimoji="1" lang="en-US" altLang="zh-TW" sz="2400" dirty="0" smtClean="0"/>
              <a:t> 13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kumimoji="1" lang="en-US" altLang="zh-TW" sz="2400" dirty="0" smtClean="0"/>
              <a:t>, ALP/ALT normal</a:t>
            </a:r>
          </a:p>
          <a:p>
            <a:endParaRPr kumimoji="1" lang="en-US" altLang="zh-TW" dirty="0"/>
          </a:p>
          <a:p>
            <a:r>
              <a:rPr kumimoji="1" lang="en-US" altLang="zh-TW" sz="2400" dirty="0" smtClean="0"/>
              <a:t>Wound healed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Oral intake: ~200ml/meal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Stool: BOx1 per day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PICC (central line) to be inserted the next day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5924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One month later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kumimoji="1" lang="en-US" altLang="zh-TW" dirty="0" smtClean="0"/>
              <a:t>PN consideration: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dirty="0" smtClean="0"/>
              <a:t>To central formula (for more nutrition to meet requirement)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zh-TW" dirty="0" smtClean="0"/>
              <a:t>Per case MO, patient cannot tolerate excessive volume</a:t>
            </a:r>
          </a:p>
          <a:p>
            <a:pPr marL="0" indent="0" algn="ctr">
              <a:buNone/>
            </a:pPr>
            <a:endParaRPr kumimoji="1" lang="en-US" altLang="zh-TW" dirty="0" smtClean="0">
              <a:sym typeface="Wingdings"/>
            </a:endParaRPr>
          </a:p>
          <a:p>
            <a:pPr marL="0" indent="0" algn="ctr">
              <a:buNone/>
            </a:pPr>
            <a:endParaRPr kumimoji="1" lang="en-US" altLang="zh-TW" dirty="0" smtClean="0">
              <a:sym typeface="Wingdings"/>
            </a:endParaRPr>
          </a:p>
          <a:p>
            <a:pPr marL="0" indent="0" algn="ctr">
              <a:buNone/>
            </a:pPr>
            <a:r>
              <a:rPr kumimoji="1" lang="en-US" altLang="zh-TW" dirty="0" err="1" smtClean="0">
                <a:sym typeface="Wingdings"/>
              </a:rPr>
              <a:t>Nutriflex</a:t>
            </a:r>
            <a:r>
              <a:rPr kumimoji="1" lang="en-US" altLang="zh-TW" dirty="0" smtClean="0">
                <a:sym typeface="Wingdings"/>
              </a:rPr>
              <a:t> Lipid Special</a:t>
            </a:r>
          </a:p>
          <a:p>
            <a:pPr marL="0" indent="0" algn="ctr">
              <a:buNone/>
            </a:pPr>
            <a:r>
              <a:rPr kumimoji="1" lang="en-US" altLang="zh-TW" dirty="0" smtClean="0">
                <a:sym typeface="Wingdings"/>
              </a:rPr>
              <a:t>(1250ml/1475kcal/72g protein)</a:t>
            </a:r>
            <a:endParaRPr kumimoji="1" lang="en-US" altLang="zh-TW" dirty="0" smtClean="0"/>
          </a:p>
        </p:txBody>
      </p:sp>
      <p:sp>
        <p:nvSpPr>
          <p:cNvPr id="4" name="向下箭號 3"/>
          <p:cNvSpPr/>
          <p:nvPr/>
        </p:nvSpPr>
        <p:spPr>
          <a:xfrm>
            <a:off x="4384290" y="3597705"/>
            <a:ext cx="484632" cy="86684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275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smtClean="0"/>
              <a:t>Access of parenteral nutrition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51712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One month later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TW" sz="2400" dirty="0" smtClean="0"/>
              <a:t>Recommendation:</a:t>
            </a:r>
          </a:p>
          <a:p>
            <a:pPr marL="0" indent="0">
              <a:buNone/>
            </a:pPr>
            <a:endParaRPr kumimoji="1" lang="en-US" altLang="zh-TW" sz="2400" dirty="0" smtClean="0"/>
          </a:p>
          <a:p>
            <a:pPr marL="514350" indent="-514350">
              <a:buAutoNum type="arabicPeriod"/>
            </a:pPr>
            <a:r>
              <a:rPr kumimoji="1" lang="en-US" altLang="zh-TW" sz="2400" dirty="0" err="1" smtClean="0"/>
              <a:t>Nutriflex</a:t>
            </a:r>
            <a:r>
              <a:rPr kumimoji="1" lang="en-US" altLang="zh-TW" sz="2400" dirty="0" smtClean="0"/>
              <a:t> Lipid Special (+ </a:t>
            </a:r>
            <a:r>
              <a:rPr kumimoji="1" lang="en-US" altLang="zh-TW" sz="2400" dirty="0" err="1" smtClean="0"/>
              <a:t>Addamel</a:t>
            </a:r>
            <a:r>
              <a:rPr kumimoji="1" lang="en-US" altLang="zh-TW" sz="2400" dirty="0"/>
              <a:t> </a:t>
            </a:r>
            <a:r>
              <a:rPr kumimoji="1" lang="en-US" altLang="zh-TW" sz="2400" dirty="0" smtClean="0"/>
              <a:t>N / </a:t>
            </a:r>
            <a:r>
              <a:rPr kumimoji="1" lang="en-US" altLang="zh-TW" sz="2400" dirty="0" err="1" smtClean="0"/>
              <a:t>Vitalipid</a:t>
            </a:r>
            <a:r>
              <a:rPr kumimoji="1" lang="en-US" altLang="zh-TW" sz="2400" dirty="0" smtClean="0"/>
              <a:t> N Adult / </a:t>
            </a:r>
            <a:r>
              <a:rPr kumimoji="1" lang="en-US" altLang="zh-TW" sz="2400" dirty="0" err="1" smtClean="0"/>
              <a:t>Soluvit</a:t>
            </a:r>
            <a:r>
              <a:rPr kumimoji="1" lang="en-US" altLang="zh-TW" sz="2400" dirty="0" smtClean="0"/>
              <a:t> N)</a:t>
            </a:r>
          </a:p>
          <a:p>
            <a:pPr marL="514350" indent="-514350">
              <a:buAutoNum type="arabicPeriod"/>
            </a:pPr>
            <a:endParaRPr kumimoji="1" lang="en-US" altLang="zh-TW" sz="2400" dirty="0" smtClean="0"/>
          </a:p>
          <a:p>
            <a:pPr marL="514350" indent="-514350">
              <a:buAutoNum type="arabicPeriod"/>
            </a:pPr>
            <a:r>
              <a:rPr kumimoji="1" lang="en-US" altLang="zh-TW" sz="2400" dirty="0" smtClean="0"/>
              <a:t>Start with 20ml/</a:t>
            </a:r>
            <a:r>
              <a:rPr kumimoji="1" lang="en-US" altLang="zh-TW" sz="2400" dirty="0" err="1" smtClean="0"/>
              <a:t>hr</a:t>
            </a:r>
            <a:r>
              <a:rPr kumimoji="1" lang="en-US" altLang="zh-TW" sz="2400" dirty="0" smtClean="0"/>
              <a:t> x 24hr, gradually step up to 52ml/</a:t>
            </a:r>
            <a:r>
              <a:rPr kumimoji="1" lang="en-US" altLang="zh-TW" sz="2400" dirty="0" err="1" smtClean="0"/>
              <a:t>hr</a:t>
            </a:r>
            <a:r>
              <a:rPr kumimoji="1" lang="en-US" altLang="zh-TW" sz="2400" dirty="0" smtClean="0"/>
              <a:t> x 24hr (~1475kcal, 72g protein)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42870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800" dirty="0" smtClean="0"/>
              <a:t>10 months since first admission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87267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10 months later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044835"/>
              </p:ext>
            </p:extLst>
          </p:nvPr>
        </p:nvGraphicFramePr>
        <p:xfrm>
          <a:off x="457200" y="1428840"/>
          <a:ext cx="8229597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199"/>
                <a:gridCol w="2743199"/>
                <a:gridCol w="27431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Date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Weight (kg)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BMI (kgm</a:t>
                      </a:r>
                      <a:r>
                        <a:rPr lang="en-US" altLang="zh-TW" baseline="30000" dirty="0" smtClean="0"/>
                        <a:t>-2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6/8/2013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37.6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12.4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11/12/2013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41.2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13.6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15/1/2014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44.9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14.8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22/1/2014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15.2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29/1/2014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48.1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15.9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5/2/2014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48.4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16.0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11/2/2014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48.8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16.1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26/2/2014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49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16.2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17/3/2014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16.5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24/3/2014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16.8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31/3/2014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16.8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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</a:t>
                      </a:r>
                      <a:endParaRPr lang="en-US" altLang="zh-TW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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3/6/2014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54.5kg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18.0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161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10 months later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2400" dirty="0" smtClean="0"/>
              <a:t>Laboratory Values: </a:t>
            </a:r>
            <a:r>
              <a:rPr kumimoji="1" lang="en-US" altLang="zh-TW" sz="2400" dirty="0" err="1" smtClean="0"/>
              <a:t>Alb</a:t>
            </a:r>
            <a:r>
              <a:rPr kumimoji="1" lang="en-US" altLang="zh-TW" sz="2400" dirty="0" smtClean="0"/>
              <a:t> </a:t>
            </a:r>
            <a:r>
              <a:rPr kumimoji="1" lang="en-US" altLang="zh-TW" dirty="0" smtClean="0"/>
              <a:t>36</a:t>
            </a:r>
            <a:r>
              <a:rPr kumimoji="1" lang="en-US" altLang="zh-TW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kumimoji="1" lang="en-US" altLang="zh-TW" sz="2400" dirty="0" smtClean="0"/>
              <a:t>, LFT normal, Cr 121</a:t>
            </a:r>
            <a:r>
              <a:rPr kumimoji="1" lang="en-US" altLang="zh-TW" sz="2400" dirty="0" smtClean="0">
                <a:latin typeface="Wingdings"/>
                <a:ea typeface="Wingdings"/>
                <a:cs typeface="Wingdings"/>
                <a:sym typeface="Wingdings"/>
              </a:rPr>
              <a:t></a:t>
            </a:r>
          </a:p>
          <a:p>
            <a:endParaRPr kumimoji="1" lang="en-US" altLang="zh-TW" sz="2400" dirty="0">
              <a:sym typeface="Wingdings"/>
            </a:endParaRPr>
          </a:p>
          <a:p>
            <a:r>
              <a:rPr kumimoji="1" lang="en-US" altLang="zh-TW" sz="2400" dirty="0" smtClean="0">
                <a:sym typeface="Wingdings"/>
              </a:rPr>
              <a:t>BO normal (once per day)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Oral Intake improved significantly: providing majority of nutrition orally (~1800kcal, 55g protein)</a:t>
            </a:r>
          </a:p>
        </p:txBody>
      </p:sp>
    </p:spTree>
    <p:extLst>
      <p:ext uri="{BB962C8B-B14F-4D97-AF65-F5344CB8AC3E}">
        <p14:creationId xmlns:p14="http://schemas.microsoft.com/office/powerpoint/2010/main" val="3081505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10 months later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29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en-US" altLang="zh-TW" sz="2800" dirty="0" smtClean="0"/>
              <a:t>PN:</a:t>
            </a:r>
          </a:p>
          <a:p>
            <a:r>
              <a:rPr kumimoji="1" lang="en-US" altLang="zh-TW" sz="2600" dirty="0" smtClean="0"/>
              <a:t>Continuously titrating with oral intake</a:t>
            </a:r>
          </a:p>
          <a:p>
            <a:r>
              <a:rPr kumimoji="1" lang="en-US" altLang="zh-TW" sz="2600" dirty="0" smtClean="0"/>
              <a:t>Previously: </a:t>
            </a:r>
            <a:r>
              <a:rPr kumimoji="1" lang="en-US" altLang="zh-TW" sz="2600" dirty="0" err="1" smtClean="0"/>
              <a:t>Nutriflex</a:t>
            </a:r>
            <a:r>
              <a:rPr kumimoji="1" lang="en-US" altLang="zh-TW" sz="2600" dirty="0" smtClean="0"/>
              <a:t> Lipid Special (+ trace elements) 300ml/day (354kcal, 17g protein)</a:t>
            </a:r>
          </a:p>
          <a:p>
            <a:r>
              <a:rPr kumimoji="1" lang="en-US" altLang="zh-TW" sz="2600" dirty="0" smtClean="0"/>
              <a:t>Discussion with case MO:  </a:t>
            </a:r>
            <a:r>
              <a:rPr kumimoji="1" lang="en-US" altLang="zh-TW" sz="2600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kumimoji="1" lang="en-US" altLang="zh-TW" sz="2600" dirty="0">
                <a:sym typeface="Wingdings"/>
              </a:rPr>
              <a:t> </a:t>
            </a:r>
            <a:r>
              <a:rPr kumimoji="1" lang="en-US" altLang="zh-TW" sz="2600" dirty="0" smtClean="0"/>
              <a:t>protein provision</a:t>
            </a:r>
          </a:p>
          <a:p>
            <a:r>
              <a:rPr kumimoji="1" lang="en-US" altLang="zh-TW" sz="2600" dirty="0" smtClean="0"/>
              <a:t>Now: </a:t>
            </a:r>
            <a:r>
              <a:rPr kumimoji="1" lang="en-US" altLang="zh-TW" sz="2600" dirty="0" err="1" smtClean="0"/>
              <a:t>Kabiven</a:t>
            </a:r>
            <a:r>
              <a:rPr kumimoji="1" lang="en-US" altLang="zh-TW" sz="2600" dirty="0" smtClean="0"/>
              <a:t> Peripheral 1440ml (+trace elements) 500ml/day (347kcal, 12g protein)</a:t>
            </a:r>
          </a:p>
          <a:p>
            <a:endParaRPr kumimoji="1" lang="en-US" altLang="zh-TW" sz="2600" dirty="0" smtClean="0"/>
          </a:p>
          <a:p>
            <a:pPr marL="0" indent="0">
              <a:buNone/>
            </a:pPr>
            <a:r>
              <a:rPr kumimoji="1" lang="en-US" altLang="zh-TW" sz="2600" dirty="0" smtClean="0"/>
              <a:t>Total: (oral + PN) = (~2100-2200kcal, ~67g protein)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8768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 smtClean="0"/>
              <a:t>Q &amp; A Session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846450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References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kumimoji="1" lang="en-US" altLang="zh-TW" sz="6400" dirty="0" err="1" smtClean="0"/>
              <a:t>Stanga</a:t>
            </a:r>
            <a:r>
              <a:rPr kumimoji="1" lang="en-US" altLang="zh-TW" sz="6400" dirty="0" smtClean="0"/>
              <a:t>, Z et al. Nutrition in clinical practice – the </a:t>
            </a:r>
            <a:r>
              <a:rPr kumimoji="1" lang="en-US" altLang="zh-TW" sz="6400" dirty="0" err="1" smtClean="0"/>
              <a:t>refeeding</a:t>
            </a:r>
            <a:r>
              <a:rPr kumimoji="1" lang="en-US" altLang="zh-TW" sz="6400" dirty="0" smtClean="0"/>
              <a:t> syndrome: illustrative cases and guidelines for prevention and treatment.  </a:t>
            </a:r>
            <a:r>
              <a:rPr kumimoji="1" lang="en-US" altLang="zh-TW" sz="6400" dirty="0" err="1" smtClean="0"/>
              <a:t>Eur</a:t>
            </a:r>
            <a:r>
              <a:rPr kumimoji="1" lang="en-US" altLang="zh-TW" sz="6400" dirty="0" smtClean="0"/>
              <a:t> J </a:t>
            </a:r>
            <a:r>
              <a:rPr kumimoji="1" lang="en-US" altLang="zh-TW" sz="6400" dirty="0" err="1" smtClean="0"/>
              <a:t>Clin</a:t>
            </a:r>
            <a:r>
              <a:rPr kumimoji="1" lang="en-US" altLang="zh-TW" sz="6400" dirty="0" smtClean="0"/>
              <a:t> </a:t>
            </a:r>
            <a:r>
              <a:rPr kumimoji="1" lang="en-US" altLang="zh-TW" sz="6400" dirty="0" err="1" smtClean="0"/>
              <a:t>Nutr</a:t>
            </a:r>
            <a:r>
              <a:rPr kumimoji="1" lang="en-US" altLang="zh-TW" sz="6400" dirty="0" smtClean="0"/>
              <a:t> 2008; 62: 687-94</a:t>
            </a:r>
            <a:endParaRPr kumimoji="1" lang="en-US" altLang="zh-TW" sz="6400" dirty="0"/>
          </a:p>
          <a:p>
            <a:pPr marL="0" indent="0">
              <a:buNone/>
            </a:pPr>
            <a:r>
              <a:rPr kumimoji="1" lang="en-US" altLang="zh-TW" sz="6400" dirty="0" err="1" smtClean="0"/>
              <a:t>Mehanna</a:t>
            </a:r>
            <a:r>
              <a:rPr kumimoji="1" lang="en-US" altLang="zh-TW" sz="6400" dirty="0" smtClean="0"/>
              <a:t> HM, </a:t>
            </a:r>
            <a:r>
              <a:rPr kumimoji="1" lang="en-US" altLang="zh-TW" sz="6400" dirty="0" err="1" smtClean="0"/>
              <a:t>Moledina</a:t>
            </a:r>
            <a:r>
              <a:rPr kumimoji="1" lang="en-US" altLang="zh-TW" sz="6400" dirty="0" smtClean="0"/>
              <a:t> J, Travis J.  </a:t>
            </a:r>
            <a:r>
              <a:rPr kumimoji="1" lang="en-US" altLang="zh-TW" sz="6400" dirty="0" err="1" smtClean="0"/>
              <a:t>Refeeding</a:t>
            </a:r>
            <a:r>
              <a:rPr kumimoji="1" lang="en-US" altLang="zh-TW" sz="6400" dirty="0" smtClean="0"/>
              <a:t> syndrome: what it is, and how to prevent and treat it. BMJ 2008; 336: 1495-8</a:t>
            </a:r>
            <a:endParaRPr kumimoji="1" lang="en-US" altLang="zh-TW" sz="6400" dirty="0"/>
          </a:p>
          <a:p>
            <a:pPr marL="0" indent="0">
              <a:buNone/>
            </a:pPr>
            <a:r>
              <a:rPr kumimoji="1" lang="en-US" altLang="zh-TW" sz="6400" dirty="0" smtClean="0"/>
              <a:t>Singer P, Berger MM, Van den </a:t>
            </a:r>
            <a:r>
              <a:rPr kumimoji="1" lang="en-US" altLang="zh-TW" sz="6400" dirty="0" err="1" smtClean="0"/>
              <a:t>Berghe</a:t>
            </a:r>
            <a:r>
              <a:rPr kumimoji="1" lang="en-US" altLang="zh-TW" sz="6400" dirty="0" smtClean="0"/>
              <a:t> G, et al.  ESPEN Guidelines on Parenteral Nutrition: Intensive care. </a:t>
            </a:r>
            <a:r>
              <a:rPr kumimoji="1" lang="en-US" altLang="zh-TW" sz="6400" dirty="0" err="1" smtClean="0"/>
              <a:t>Clin</a:t>
            </a:r>
            <a:r>
              <a:rPr kumimoji="1" lang="en-US" altLang="zh-TW" sz="6400" dirty="0" smtClean="0"/>
              <a:t> </a:t>
            </a:r>
            <a:r>
              <a:rPr kumimoji="1" lang="en-US" altLang="zh-TW" sz="6400" dirty="0" err="1" smtClean="0"/>
              <a:t>Nutr</a:t>
            </a:r>
            <a:r>
              <a:rPr kumimoji="1" lang="en-US" altLang="zh-TW" sz="6400" dirty="0" smtClean="0"/>
              <a:t> 2009: 28: 387-400</a:t>
            </a:r>
            <a:endParaRPr kumimoji="1" lang="en-US" altLang="zh-TW" sz="6400" dirty="0"/>
          </a:p>
          <a:p>
            <a:pPr marL="0" indent="0">
              <a:buNone/>
            </a:pPr>
            <a:r>
              <a:rPr kumimoji="1" lang="en-US" altLang="zh-TW" sz="6400" dirty="0" err="1" smtClean="0"/>
              <a:t>Casaer</a:t>
            </a:r>
            <a:r>
              <a:rPr kumimoji="1" lang="en-US" altLang="zh-TW" sz="6400" dirty="0" smtClean="0"/>
              <a:t> MP, </a:t>
            </a:r>
            <a:r>
              <a:rPr kumimoji="1" lang="en-US" altLang="zh-TW" sz="6400" dirty="0" err="1" smtClean="0"/>
              <a:t>Ven</a:t>
            </a:r>
            <a:r>
              <a:rPr kumimoji="1" lang="en-US" altLang="zh-TW" sz="6400" dirty="0" smtClean="0"/>
              <a:t> den </a:t>
            </a:r>
            <a:r>
              <a:rPr kumimoji="1" lang="en-US" altLang="zh-TW" sz="6400" dirty="0" err="1" smtClean="0"/>
              <a:t>Berghe</a:t>
            </a:r>
            <a:r>
              <a:rPr kumimoji="1" lang="en-US" altLang="zh-TW" sz="6400" dirty="0" smtClean="0"/>
              <a:t> G.  Nutrition in the Acute Phase of Critical Illness. N </a:t>
            </a:r>
            <a:r>
              <a:rPr kumimoji="1" lang="en-US" altLang="zh-TW" sz="6400" dirty="0" err="1" smtClean="0"/>
              <a:t>Engl</a:t>
            </a:r>
            <a:r>
              <a:rPr kumimoji="1" lang="en-US" altLang="zh-TW" sz="6400" dirty="0" smtClean="0"/>
              <a:t> J Med 2014:370: 1227-35</a:t>
            </a:r>
            <a:endParaRPr kumimoji="1" lang="en-US" altLang="zh-TW" sz="6400" dirty="0"/>
          </a:p>
          <a:p>
            <a:pPr marL="0" indent="0">
              <a:buNone/>
            </a:pPr>
            <a:r>
              <a:rPr kumimoji="1" lang="en-US" altLang="zh-TW" sz="6400" dirty="0" smtClean="0"/>
              <a:t>Thomas B, Bishop J.  Manual of dietetic practice, 4</a:t>
            </a:r>
            <a:r>
              <a:rPr kumimoji="1" lang="en-US" altLang="zh-TW" sz="6400" baseline="30000" dirty="0" smtClean="0"/>
              <a:t>th</a:t>
            </a:r>
            <a:r>
              <a:rPr kumimoji="1" lang="en-US" altLang="zh-TW" sz="6400" dirty="0" smtClean="0"/>
              <a:t> edition.2007. Blackwell Publishing.  P 71-79, p.858-860</a:t>
            </a:r>
            <a:endParaRPr kumimoji="1" lang="en-US" altLang="zh-TW" sz="6400" dirty="0"/>
          </a:p>
          <a:p>
            <a:pPr marL="0" indent="0">
              <a:buNone/>
            </a:pPr>
            <a:r>
              <a:rPr kumimoji="1" lang="en-US" altLang="zh-TW" sz="6400" dirty="0" smtClean="0"/>
              <a:t>A.S.P.E.N. Position Paper: Clinical Role of Alternative Intravenous Fat Emulsions.  </a:t>
            </a:r>
            <a:r>
              <a:rPr kumimoji="1" lang="en-US" altLang="zh-TW" sz="6400" dirty="0" err="1" smtClean="0"/>
              <a:t>Nutr</a:t>
            </a:r>
            <a:r>
              <a:rPr kumimoji="1" lang="en-US" altLang="zh-TW" sz="6400" dirty="0" smtClean="0"/>
              <a:t> </a:t>
            </a:r>
            <a:r>
              <a:rPr kumimoji="1" lang="en-US" altLang="zh-TW" sz="6400" dirty="0" err="1" smtClean="0"/>
              <a:t>Clin</a:t>
            </a:r>
            <a:r>
              <a:rPr kumimoji="1" lang="en-US" altLang="zh-TW" sz="6400" dirty="0" smtClean="0"/>
              <a:t> </a:t>
            </a:r>
            <a:r>
              <a:rPr kumimoji="1" lang="en-US" altLang="zh-TW" sz="6400" dirty="0" err="1" smtClean="0"/>
              <a:t>Pract</a:t>
            </a:r>
            <a:r>
              <a:rPr kumimoji="1" lang="en-US" altLang="zh-TW" sz="6400" dirty="0" smtClean="0"/>
              <a:t> 2012 27: 150-192</a:t>
            </a:r>
            <a:endParaRPr kumimoji="1" lang="en-US" altLang="zh-TW" sz="6400" dirty="0"/>
          </a:p>
          <a:p>
            <a:pPr marL="0" indent="0">
              <a:buNone/>
            </a:pPr>
            <a:r>
              <a:rPr kumimoji="1" lang="en-US" altLang="zh-TW" sz="6400" dirty="0" smtClean="0"/>
              <a:t>Mahan L.K., </a:t>
            </a:r>
            <a:r>
              <a:rPr kumimoji="1" lang="en-US" altLang="zh-TW" sz="6400" dirty="0" err="1" smtClean="0"/>
              <a:t>Escott</a:t>
            </a:r>
            <a:r>
              <a:rPr kumimoji="1" lang="en-US" altLang="zh-TW" sz="6400" dirty="0" smtClean="0"/>
              <a:t>-Stump S., Raymond J.L. Krause’s Food and the Nutrition Care Process.  13</a:t>
            </a:r>
            <a:r>
              <a:rPr kumimoji="1" lang="en-US" altLang="zh-TW" sz="6400" baseline="30000" dirty="0" smtClean="0"/>
              <a:t>th</a:t>
            </a:r>
            <a:r>
              <a:rPr kumimoji="1" lang="en-US" altLang="zh-TW" sz="6400" dirty="0" smtClean="0"/>
              <a:t> edition. 2012. Elsevier Saunders. p307-321</a:t>
            </a:r>
          </a:p>
          <a:p>
            <a:pPr marL="0" indent="0">
              <a:buNone/>
            </a:pPr>
            <a:r>
              <a:rPr kumimoji="1" lang="en-US" altLang="zh-TW" sz="6400" dirty="0" smtClean="0"/>
              <a:t>Parenteral Nutrition Manual for Adults in Health Care Facilities, DAA 2011</a:t>
            </a:r>
            <a:endParaRPr kumimoji="1" lang="en-US" altLang="zh-TW" sz="6400" dirty="0"/>
          </a:p>
          <a:p>
            <a:pPr marL="0" indent="0">
              <a:buNone/>
            </a:pPr>
            <a:endParaRPr kumimoji="1" lang="en-US" altLang="zh-TW" sz="1400" dirty="0" smtClean="0"/>
          </a:p>
          <a:p>
            <a:pPr marL="0" indent="0">
              <a:buNone/>
            </a:pPr>
            <a:endParaRPr kumimoji="1" lang="en-US" altLang="zh-TW" sz="1400" dirty="0"/>
          </a:p>
          <a:p>
            <a:pPr marL="0" indent="0">
              <a:buNone/>
            </a:pPr>
            <a:endParaRPr kumimoji="1" lang="en-US" altLang="zh-TW" sz="1400" dirty="0" smtClean="0"/>
          </a:p>
          <a:p>
            <a:pPr marL="0" indent="0">
              <a:buNone/>
            </a:pPr>
            <a:endParaRPr kumimoji="1" lang="en-US" altLang="zh-TW" sz="1400" dirty="0"/>
          </a:p>
          <a:p>
            <a:pPr marL="0" indent="0">
              <a:buNone/>
            </a:pPr>
            <a:endParaRPr kumimoji="1" lang="en-US" altLang="zh-TW" sz="1400" dirty="0" smtClean="0"/>
          </a:p>
          <a:p>
            <a:pPr marL="0" indent="0">
              <a:buNone/>
            </a:pPr>
            <a:endParaRPr kumimoji="1" lang="en-US" altLang="zh-TW" sz="1400" dirty="0"/>
          </a:p>
          <a:p>
            <a:pPr marL="0" indent="0">
              <a:buNone/>
            </a:pPr>
            <a:endParaRPr kumimoji="1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53104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Ireton-Jones Energy Equations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141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en-US" altLang="zh-TW" dirty="0" smtClean="0"/>
              <a:t>Spontaneously breathing patients:</a:t>
            </a:r>
          </a:p>
          <a:p>
            <a:pPr marL="0" indent="0">
              <a:buNone/>
            </a:pPr>
            <a:r>
              <a:rPr kumimoji="1" lang="en-US" altLang="zh-TW" dirty="0" smtClean="0"/>
              <a:t>EEE(s) = 629 – 11 (A) + 25 (W) – 609 (O)</a:t>
            </a:r>
          </a:p>
          <a:p>
            <a:pPr marL="0" indent="0">
              <a:buNone/>
            </a:pPr>
            <a:endParaRPr kumimoji="1" lang="en-US" altLang="zh-TW" dirty="0"/>
          </a:p>
          <a:p>
            <a:pPr marL="0" indent="0">
              <a:buNone/>
            </a:pPr>
            <a:r>
              <a:rPr kumimoji="1" lang="en-US" altLang="zh-TW" dirty="0" smtClean="0"/>
              <a:t>Ventilator-dependent patients:</a:t>
            </a:r>
          </a:p>
          <a:p>
            <a:pPr marL="0" indent="0">
              <a:buNone/>
            </a:pPr>
            <a:r>
              <a:rPr kumimoji="1" lang="en-US" altLang="zh-TW" dirty="0" smtClean="0"/>
              <a:t>EEE(v) = 1784 – 11 (A) + 5 (W) + 244 (G) + 239 (T) + 804 (B)</a:t>
            </a:r>
          </a:p>
          <a:p>
            <a:pPr marL="0" indent="0">
              <a:buNone/>
            </a:pPr>
            <a:endParaRPr kumimoji="1" lang="en-US" altLang="zh-TW" dirty="0"/>
          </a:p>
          <a:p>
            <a:pPr marL="0" indent="0">
              <a:buNone/>
            </a:pPr>
            <a:r>
              <a:rPr kumimoji="1" lang="en-US" altLang="zh-TW" sz="1400" dirty="0" smtClean="0"/>
              <a:t>EEE = Estimated Energy Expenditure (kcal/day)	s = spontaneously breathing 	v= ventilator-dependent	</a:t>
            </a:r>
          </a:p>
          <a:p>
            <a:pPr marL="0" indent="0">
              <a:buNone/>
            </a:pPr>
            <a:r>
              <a:rPr kumimoji="1" lang="en-US" altLang="zh-TW" sz="1400" dirty="0" smtClean="0"/>
              <a:t>O = Presence of obesity: &gt;30% above ideal body weight or BMI &gt; 27 (0 = absent, 1 = present)</a:t>
            </a:r>
          </a:p>
          <a:p>
            <a:pPr marL="0" indent="0">
              <a:buNone/>
            </a:pPr>
            <a:r>
              <a:rPr kumimoji="1" lang="en-US" altLang="zh-TW" sz="1400" dirty="0" smtClean="0"/>
              <a:t>A = Age (years)	W = Weight (kg)	G = Gender (0 = female, 1 = male)	</a:t>
            </a:r>
          </a:p>
          <a:p>
            <a:pPr marL="0" indent="0">
              <a:buNone/>
            </a:pPr>
            <a:r>
              <a:rPr kumimoji="1" lang="en-US" altLang="zh-TW" sz="1400" dirty="0" smtClean="0"/>
              <a:t>T = Trauma diagnosis (0 = absent, 1 = present)	B = Burn diagnosis (0 = absent, 1 = present)</a:t>
            </a:r>
          </a:p>
          <a:p>
            <a:pPr marL="0" indent="0">
              <a:buNone/>
            </a:pPr>
            <a:endParaRPr kumimoji="1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55541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Access of parenteral nutrition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zh-TW" sz="2800" dirty="0" smtClean="0"/>
              <a:t>Central parenteral nutrition (CPN)</a:t>
            </a:r>
          </a:p>
          <a:p>
            <a:pPr lvl="1"/>
            <a:r>
              <a:rPr kumimoji="1" lang="en-US" altLang="zh-TW" sz="2400" dirty="0" smtClean="0"/>
              <a:t>To large, high blood flow vein (e.g. superior vena cava)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For long term parenteral nutrition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Central Parenteral Nutrition solution </a:t>
            </a:r>
            <a:r>
              <a:rPr kumimoji="1" lang="en-US" altLang="zh-TW" sz="2400" dirty="0" err="1" smtClean="0">
                <a:solidFill>
                  <a:schemeClr val="tx1"/>
                </a:solidFill>
              </a:rPr>
              <a:t>osmolarity</a:t>
            </a:r>
            <a:r>
              <a:rPr kumimoji="1" lang="en-US" altLang="zh-TW" sz="2400" dirty="0" smtClean="0">
                <a:solidFill>
                  <a:schemeClr val="tx1"/>
                </a:solidFill>
              </a:rPr>
              <a:t> c</a:t>
            </a:r>
            <a:r>
              <a:rPr kumimoji="1" lang="en-US" altLang="zh-TW" sz="2400" dirty="0" smtClean="0"/>
              <a:t>an be </a:t>
            </a:r>
            <a:r>
              <a:rPr kumimoji="1" lang="en-US" altLang="zh-TW" sz="2400" dirty="0"/>
              <a:t>&gt;</a:t>
            </a:r>
            <a:r>
              <a:rPr kumimoji="1" lang="en-US" altLang="zh-TW" sz="2400" dirty="0" smtClean="0"/>
              <a:t> 900mOsm/L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/>
              <a:t>M</a:t>
            </a:r>
            <a:r>
              <a:rPr kumimoji="1" lang="en-US" altLang="zh-TW" sz="2400" dirty="0" smtClean="0"/>
              <a:t>ore suitable for volume-sensitive patients (e.g. patients with heart, renal or liver problem)</a:t>
            </a:r>
          </a:p>
        </p:txBody>
      </p:sp>
    </p:spTree>
    <p:extLst>
      <p:ext uri="{BB962C8B-B14F-4D97-AF65-F5344CB8AC3E}">
        <p14:creationId xmlns:p14="http://schemas.microsoft.com/office/powerpoint/2010/main" val="4160973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Access of parenteral nutrition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89264" cy="4921389"/>
          </a:xfrm>
        </p:spPr>
        <p:txBody>
          <a:bodyPr>
            <a:normAutofit lnSpcReduction="10000"/>
          </a:bodyPr>
          <a:lstStyle/>
          <a:p>
            <a:r>
              <a:rPr kumimoji="1" lang="en-US" altLang="zh-TW" sz="2800" dirty="0" smtClean="0"/>
              <a:t>Peripheral parenteral nutrition (PPN)</a:t>
            </a:r>
          </a:p>
          <a:p>
            <a:pPr lvl="1"/>
            <a:r>
              <a:rPr kumimoji="1" lang="en-US" altLang="zh-TW" sz="2400" dirty="0" smtClean="0"/>
              <a:t>Catheter tip placement in a small vein (e.g. forearm)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err="1" smtClean="0"/>
              <a:t>PeripherallParenteral</a:t>
            </a:r>
            <a:r>
              <a:rPr kumimoji="1" lang="en-US" altLang="zh-TW" sz="2400" dirty="0" smtClean="0"/>
              <a:t> Nutrition solution </a:t>
            </a:r>
            <a:r>
              <a:rPr kumimoji="1" lang="en-US" altLang="zh-TW" sz="2400" dirty="0" err="1" smtClean="0">
                <a:solidFill>
                  <a:schemeClr val="tx1"/>
                </a:solidFill>
              </a:rPr>
              <a:t>osmolarity</a:t>
            </a:r>
            <a:r>
              <a:rPr kumimoji="1" lang="en-US" altLang="zh-TW" sz="2400" dirty="0" smtClean="0">
                <a:solidFill>
                  <a:schemeClr val="tx1"/>
                </a:solidFill>
              </a:rPr>
              <a:t> </a:t>
            </a:r>
            <a:r>
              <a:rPr kumimoji="1" lang="en-US" altLang="zh-TW" sz="2400" dirty="0" smtClean="0"/>
              <a:t>&lt; 900 </a:t>
            </a:r>
            <a:r>
              <a:rPr kumimoji="1" lang="en-US" altLang="zh-TW" sz="2400" dirty="0" err="1" smtClean="0"/>
              <a:t>mOsm</a:t>
            </a:r>
            <a:r>
              <a:rPr kumimoji="1" lang="en-US" altLang="zh-TW" sz="2400" dirty="0" smtClean="0"/>
              <a:t>/L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Usually do not fully meet nutrition requirements</a:t>
            </a:r>
          </a:p>
          <a:p>
            <a:pPr lvl="1"/>
            <a:endParaRPr kumimoji="1" lang="en-US" altLang="zh-TW" sz="2400" dirty="0" smtClean="0"/>
          </a:p>
          <a:p>
            <a:pPr lvl="1"/>
            <a:r>
              <a:rPr kumimoji="1" lang="en-US" altLang="zh-TW" sz="2400" dirty="0" smtClean="0"/>
              <a:t>Use as:</a:t>
            </a:r>
          </a:p>
          <a:p>
            <a:pPr lvl="2"/>
            <a:r>
              <a:rPr kumimoji="1" lang="en-US" altLang="zh-TW" sz="2000" dirty="0" smtClean="0"/>
              <a:t>Supplemental feeding</a:t>
            </a:r>
          </a:p>
          <a:p>
            <a:pPr lvl="2"/>
            <a:r>
              <a:rPr kumimoji="1" lang="en-US" altLang="zh-TW" sz="2000" dirty="0" smtClean="0"/>
              <a:t>Transition to oral/enteral feeding</a:t>
            </a:r>
          </a:p>
          <a:p>
            <a:pPr lvl="2"/>
            <a:r>
              <a:rPr kumimoji="1" lang="en-US" altLang="zh-TW" sz="2000" dirty="0" smtClean="0"/>
              <a:t>Temporary PN when central access has not been initiated</a:t>
            </a:r>
            <a:endParaRPr kumimoji="1" lang="zh-TW" altLang="en-US" sz="2000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3020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275" y="3138984"/>
            <a:ext cx="8056563" cy="1362075"/>
          </a:xfrm>
        </p:spPr>
        <p:txBody>
          <a:bodyPr>
            <a:normAutofit/>
          </a:bodyPr>
          <a:lstStyle/>
          <a:p>
            <a:r>
              <a:rPr kumimoji="1" lang="en-US" altLang="zh-TW" sz="2000" dirty="0" smtClean="0"/>
              <a:t>Energy requirement</a:t>
            </a:r>
            <a:br>
              <a:rPr kumimoji="1" lang="en-US" altLang="zh-TW" sz="2000" dirty="0" smtClean="0"/>
            </a:br>
            <a:r>
              <a:rPr kumimoji="1" lang="en-US" altLang="zh-TW" sz="2000" dirty="0" smtClean="0"/>
              <a:t>Macronutrient requirements</a:t>
            </a:r>
            <a:br>
              <a:rPr kumimoji="1" lang="en-US" altLang="zh-TW" sz="2000" dirty="0" smtClean="0"/>
            </a:br>
            <a:r>
              <a:rPr kumimoji="1" lang="en-US" altLang="zh-TW" sz="2000" dirty="0" smtClean="0"/>
              <a:t>Micronutrient requirements</a:t>
            </a:r>
            <a:endParaRPr kumimoji="1" lang="zh-TW" altLang="en-US" sz="2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9275" y="1861125"/>
            <a:ext cx="8056563" cy="1500187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Requirements of critically ill patients</a:t>
            </a:r>
            <a:endParaRPr kumimoji="1"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4843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TW" dirty="0" smtClean="0"/>
              <a:t>Requirements during metabolic stress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kumimoji="1" lang="en-US" altLang="zh-TW" sz="2400" dirty="0" smtClean="0"/>
              <a:t>Adequate energy is essential for metabolically stressed patients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 smtClean="0"/>
              <a:t>Avoidance of overfeeding in the critically ill patients is important</a:t>
            </a:r>
          </a:p>
          <a:p>
            <a:endParaRPr kumimoji="1" lang="en-US" altLang="zh-TW" sz="2400" dirty="0" smtClean="0"/>
          </a:p>
          <a:p>
            <a:r>
              <a:rPr kumimoji="1" lang="en-US" altLang="zh-TW" sz="2400" dirty="0"/>
              <a:t>E</a:t>
            </a:r>
            <a:r>
              <a:rPr kumimoji="1" lang="en-US" altLang="zh-TW" sz="2400" dirty="0" smtClean="0"/>
              <a:t>xcess calories can result in complications:</a:t>
            </a:r>
          </a:p>
          <a:p>
            <a:pPr lvl="1"/>
            <a:r>
              <a:rPr kumimoji="1" lang="en-US" altLang="zh-TW" sz="2200" dirty="0" err="1" smtClean="0"/>
              <a:t>hyperglycaemia</a:t>
            </a:r>
            <a:r>
              <a:rPr kumimoji="1" lang="en-US" altLang="zh-TW" sz="2200" dirty="0" smtClean="0"/>
              <a:t> </a:t>
            </a:r>
          </a:p>
          <a:p>
            <a:pPr lvl="1"/>
            <a:r>
              <a:rPr kumimoji="1" lang="en-US" altLang="zh-TW" sz="2200" dirty="0" smtClean="0"/>
              <a:t>hepatic </a:t>
            </a:r>
            <a:r>
              <a:rPr kumimoji="1" lang="en-US" altLang="zh-TW" sz="2200" dirty="0" err="1" smtClean="0"/>
              <a:t>steatosis</a:t>
            </a:r>
            <a:endParaRPr kumimoji="1" lang="en-US" altLang="zh-TW" sz="2200" dirty="0"/>
          </a:p>
          <a:p>
            <a:pPr lvl="1"/>
            <a:r>
              <a:rPr kumimoji="1" lang="en-US" altLang="zh-TW" sz="2200" dirty="0" smtClean="0"/>
              <a:t>excess CO</a:t>
            </a:r>
            <a:r>
              <a:rPr kumimoji="1" lang="en-US" altLang="zh-TW" sz="2200" baseline="-25000" dirty="0" smtClean="0"/>
              <a:t>2 </a:t>
            </a:r>
            <a:r>
              <a:rPr kumimoji="1" lang="en-US" altLang="zh-TW" sz="2200" dirty="0" smtClean="0"/>
              <a:t>production (exacerbate respiratory insufficiency / prolong weaning from mechanical ventilation)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115640" y="6370389"/>
            <a:ext cx="1854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/>
              <a:t>Krause’s, 2012</a:t>
            </a:r>
            <a:endParaRPr kumimoji="1" lang="zh-TW" altLang="en-US" dirty="0" err="1" smtClean="0"/>
          </a:p>
        </p:txBody>
      </p:sp>
    </p:spTree>
    <p:extLst>
      <p:ext uri="{BB962C8B-B14F-4D97-AF65-F5344CB8AC3E}">
        <p14:creationId xmlns:p14="http://schemas.microsoft.com/office/powerpoint/2010/main" val="416604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微風">
  <a:themeElements>
    <a:clrScheme name="微風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微風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微風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微風.thmx</Template>
  <TotalTime>1584</TotalTime>
  <Words>2388</Words>
  <Application>Microsoft Macintosh PowerPoint</Application>
  <PresentationFormat>On-screen Show (4:3)</PresentationFormat>
  <Paragraphs>469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微風</vt:lpstr>
      <vt:lpstr>Parenteral Nutrition  in Critical Illness</vt:lpstr>
      <vt:lpstr>Overview</vt:lpstr>
      <vt:lpstr>What is Parenteral Nutrition</vt:lpstr>
      <vt:lpstr>Selection Criteria for Parenteral Nutrition</vt:lpstr>
      <vt:lpstr>PowerPoint Presentation</vt:lpstr>
      <vt:lpstr>Access of parenteral nutrition</vt:lpstr>
      <vt:lpstr>Access of parenteral nutrition</vt:lpstr>
      <vt:lpstr>Energy requirement Macronutrient requirements Micronutrient requirements</vt:lpstr>
      <vt:lpstr>Requirements during metabolic stress</vt:lpstr>
      <vt:lpstr>How much energy should critically ill patients receive?</vt:lpstr>
      <vt:lpstr>Calculations of requirement</vt:lpstr>
      <vt:lpstr>Calculations of requirement</vt:lpstr>
      <vt:lpstr>Activity Factors</vt:lpstr>
      <vt:lpstr>Stress Factors</vt:lpstr>
      <vt:lpstr>PowerPoint Presentation</vt:lpstr>
      <vt:lpstr>Macronutrient requirements</vt:lpstr>
      <vt:lpstr>Macronutrient requirements</vt:lpstr>
      <vt:lpstr>Macronutrient requirements</vt:lpstr>
      <vt:lpstr>PowerPoint Presentation</vt:lpstr>
      <vt:lpstr>Micronutrient requirements</vt:lpstr>
      <vt:lpstr>Micronutrients</vt:lpstr>
      <vt:lpstr>Soluvit® N</vt:lpstr>
      <vt:lpstr>Vitalipid N® Adult</vt:lpstr>
      <vt:lpstr>Addamel® N</vt:lpstr>
      <vt:lpstr>PowerPoint Presentation</vt:lpstr>
      <vt:lpstr>Refeeding Syndrome</vt:lpstr>
      <vt:lpstr>Refeeding Syndrome</vt:lpstr>
      <vt:lpstr>Refeeding syndrome</vt:lpstr>
      <vt:lpstr>Refeeding syndrome</vt:lpstr>
      <vt:lpstr>PowerPoint Presentation</vt:lpstr>
      <vt:lpstr>Currently available formulations in PMH</vt:lpstr>
      <vt:lpstr>PN Formulations</vt:lpstr>
      <vt:lpstr>Soybean oil</vt:lpstr>
      <vt:lpstr>Soybean oil + MCT</vt:lpstr>
      <vt:lpstr>Soybean oil + Olive oil</vt:lpstr>
      <vt:lpstr>Multi-lipids</vt:lpstr>
      <vt:lpstr>PowerPoint Presentation</vt:lpstr>
      <vt:lpstr>How to choose?</vt:lpstr>
      <vt:lpstr>PowerPoint Presentation</vt:lpstr>
      <vt:lpstr>Initiation of Parenteral Nutrition</vt:lpstr>
      <vt:lpstr>PowerPoint Presentation</vt:lpstr>
      <vt:lpstr>Case Study</vt:lpstr>
      <vt:lpstr>Case Study</vt:lpstr>
      <vt:lpstr>Case Study</vt:lpstr>
      <vt:lpstr>Case Study</vt:lpstr>
      <vt:lpstr>Case Study</vt:lpstr>
      <vt:lpstr>PowerPoint Presentation</vt:lpstr>
      <vt:lpstr>One month later</vt:lpstr>
      <vt:lpstr>One month later</vt:lpstr>
      <vt:lpstr>One month later</vt:lpstr>
      <vt:lpstr>PowerPoint Presentation</vt:lpstr>
      <vt:lpstr>10 months later</vt:lpstr>
      <vt:lpstr>10 months later</vt:lpstr>
      <vt:lpstr>10 months later</vt:lpstr>
      <vt:lpstr>PowerPoint Presentation</vt:lpstr>
      <vt:lpstr>References</vt:lpstr>
      <vt:lpstr>Ireton-Jones Energy Equations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Parenteral Nutrition in Critical Illness</dc:title>
  <dc:creator>Goosie Wong</dc:creator>
  <cp:lastModifiedBy>HP SHUM</cp:lastModifiedBy>
  <cp:revision>197</cp:revision>
  <cp:lastPrinted>2014-06-13T06:09:47Z</cp:lastPrinted>
  <dcterms:created xsi:type="dcterms:W3CDTF">2014-05-24T03:30:36Z</dcterms:created>
  <dcterms:modified xsi:type="dcterms:W3CDTF">2014-06-25T08:57:16Z</dcterms:modified>
</cp:coreProperties>
</file>