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342" r:id="rId3"/>
    <p:sldId id="343" r:id="rId4"/>
    <p:sldId id="357" r:id="rId5"/>
    <p:sldId id="327" r:id="rId6"/>
    <p:sldId id="341" r:id="rId7"/>
    <p:sldId id="365" r:id="rId8"/>
    <p:sldId id="355" r:id="rId9"/>
    <p:sldId id="344" r:id="rId10"/>
    <p:sldId id="346" r:id="rId11"/>
    <p:sldId id="347" r:id="rId12"/>
    <p:sldId id="282" r:id="rId13"/>
    <p:sldId id="363" r:id="rId14"/>
    <p:sldId id="268" r:id="rId15"/>
    <p:sldId id="356" r:id="rId16"/>
    <p:sldId id="294" r:id="rId17"/>
    <p:sldId id="270" r:id="rId18"/>
    <p:sldId id="279" r:id="rId19"/>
    <p:sldId id="318" r:id="rId20"/>
    <p:sldId id="317" r:id="rId21"/>
    <p:sldId id="313" r:id="rId22"/>
    <p:sldId id="314" r:id="rId23"/>
    <p:sldId id="281" r:id="rId24"/>
    <p:sldId id="285" r:id="rId25"/>
    <p:sldId id="316" r:id="rId26"/>
    <p:sldId id="288" r:id="rId27"/>
    <p:sldId id="261" r:id="rId28"/>
    <p:sldId id="366" r:id="rId29"/>
    <p:sldId id="259" r:id="rId30"/>
    <p:sldId id="367" r:id="rId31"/>
    <p:sldId id="319" r:id="rId32"/>
    <p:sldId id="320" r:id="rId33"/>
    <p:sldId id="358" r:id="rId34"/>
    <p:sldId id="321" r:id="rId35"/>
    <p:sldId id="322" r:id="rId36"/>
    <p:sldId id="323" r:id="rId37"/>
    <p:sldId id="324" r:id="rId38"/>
    <p:sldId id="359" r:id="rId39"/>
    <p:sldId id="325" r:id="rId40"/>
    <p:sldId id="326" r:id="rId41"/>
    <p:sldId id="331" r:id="rId42"/>
    <p:sldId id="349" r:id="rId43"/>
    <p:sldId id="337" r:id="rId44"/>
    <p:sldId id="338" r:id="rId45"/>
    <p:sldId id="339" r:id="rId46"/>
    <p:sldId id="364" r:id="rId47"/>
    <p:sldId id="351" r:id="rId48"/>
    <p:sldId id="352" r:id="rId49"/>
    <p:sldId id="353" r:id="rId50"/>
    <p:sldId id="262" r:id="rId51"/>
    <p:sldId id="354" r:id="rId52"/>
    <p:sldId id="328" r:id="rId53"/>
    <p:sldId id="304" r:id="rId54"/>
    <p:sldId id="350" r:id="rId55"/>
  </p:sldIdLst>
  <p:sldSz cx="9144000" cy="6858000" type="screen4x3"/>
  <p:notesSz cx="7099300" cy="1022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5981" cy="511823"/>
          </a:xfrm>
          <a:prstGeom prst="rect">
            <a:avLst/>
          </a:prstGeom>
        </p:spPr>
        <p:txBody>
          <a:bodyPr vert="horz" lIns="93680" tIns="46840" rIns="93680" bIns="4684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682" y="0"/>
            <a:ext cx="3075981" cy="511823"/>
          </a:xfrm>
          <a:prstGeom prst="rect">
            <a:avLst/>
          </a:prstGeom>
        </p:spPr>
        <p:txBody>
          <a:bodyPr vert="horz" lIns="93680" tIns="46840" rIns="93680" bIns="46840" rtlCol="0"/>
          <a:lstStyle>
            <a:lvl1pPr algn="r">
              <a:defRPr sz="1200"/>
            </a:lvl1pPr>
          </a:lstStyle>
          <a:p>
            <a:fld id="{00F0F531-DD77-4D04-9E6C-6D57FFC7FCFD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80" tIns="46840" rIns="93680" bIns="4684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094" y="4855839"/>
            <a:ext cx="5679113" cy="4601547"/>
          </a:xfrm>
          <a:prstGeom prst="rect">
            <a:avLst/>
          </a:prstGeom>
        </p:spPr>
        <p:txBody>
          <a:bodyPr vert="horz" lIns="93680" tIns="46840" rIns="93680" bIns="4684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058"/>
            <a:ext cx="3075981" cy="511823"/>
          </a:xfrm>
          <a:prstGeom prst="rect">
            <a:avLst/>
          </a:prstGeom>
        </p:spPr>
        <p:txBody>
          <a:bodyPr vert="horz" lIns="93680" tIns="46840" rIns="93680" bIns="4684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682" y="9710058"/>
            <a:ext cx="3075981" cy="511823"/>
          </a:xfrm>
          <a:prstGeom prst="rect">
            <a:avLst/>
          </a:prstGeom>
        </p:spPr>
        <p:txBody>
          <a:bodyPr vert="horz" lIns="93680" tIns="46840" rIns="93680" bIns="46840" rtlCol="0" anchor="b"/>
          <a:lstStyle>
            <a:lvl1pPr algn="r">
              <a:defRPr sz="1200"/>
            </a:lvl1pPr>
          </a:lstStyle>
          <a:p>
            <a:fld id="{00D1070F-DAEF-443A-9E75-412CA74622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372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How we put these works into our daily practice of patient care </a:t>
            </a:r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5006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Some tips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13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53403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VUR = no of vent.</a:t>
            </a:r>
            <a:r>
              <a:rPr lang="en-US" altLang="zh-HK" baseline="0" dirty="0" smtClean="0"/>
              <a:t> Days /no. of pat. days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16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53728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21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52833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Use HH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23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6664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Use HH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24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6664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HK" dirty="0" smtClean="0"/>
              <a:t>Use HH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2D37-3426-4AD9-9B73-621E482955B6}" type="slidenum">
              <a:rPr lang="zh-HK" altLang="en-US" smtClean="0"/>
              <a:t>39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666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zh-HK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12039-BD88-414F-976B-2E4DE888648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9052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8165B-FDF1-4603-ABB5-FEE112F227C5}" type="datetimeFigureOut">
              <a:rPr lang="en-AU" smtClean="0"/>
              <a:t>25/01/2014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6999-55F4-435E-AFFC-3AF20B923C8F}" type="slidenum">
              <a:rPr lang="en-AU" smtClean="0"/>
              <a:t>‹#›</a:t>
            </a:fld>
            <a:endParaRPr lang="en-A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ksccm.org/" TargetMode="External"/><Relationship Id="rId7" Type="http://schemas.openxmlformats.org/officeDocument/2006/relationships/image" Target="../media/image44.jpeg"/><Relationship Id="rId2" Type="http://schemas.openxmlformats.org/officeDocument/2006/relationships/hyperlink" Target="http://www.hkresp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2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475311" cy="1470025"/>
          </a:xfrm>
        </p:spPr>
        <p:txBody>
          <a:bodyPr/>
          <a:lstStyle/>
          <a:p>
            <a:r>
              <a:rPr lang="en-US" sz="3600" dirty="0" smtClean="0"/>
              <a:t>Practical Aspects in Ventilator-Associated Pneumonia (VAP) Prevention</a:t>
            </a:r>
            <a:endParaRPr lang="en-AU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5936" y="2881834"/>
            <a:ext cx="4176463" cy="2520280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	</a:t>
            </a:r>
          </a:p>
          <a:p>
            <a:r>
              <a:rPr lang="en-US" sz="1600" b="1" dirty="0" smtClean="0"/>
              <a:t>HKSCCM Annual Scientific Meeting 2013</a:t>
            </a:r>
          </a:p>
          <a:p>
            <a:endParaRPr lang="en-US" sz="1600" dirty="0" smtClean="0"/>
          </a:p>
          <a:p>
            <a:r>
              <a:rPr lang="en-US" sz="1800" dirty="0" smtClean="0"/>
              <a:t>Dr Arthur Chun-Wing Lau</a:t>
            </a:r>
          </a:p>
          <a:p>
            <a:r>
              <a:rPr lang="en-US" sz="1800" dirty="0" smtClean="0"/>
              <a:t>Associate Consultant, ICU, Pamela </a:t>
            </a:r>
            <a:r>
              <a:rPr lang="en-US" sz="1800" dirty="0" err="1" smtClean="0"/>
              <a:t>Youde</a:t>
            </a:r>
            <a:r>
              <a:rPr lang="en-US" sz="1800" dirty="0" smtClean="0"/>
              <a:t> </a:t>
            </a:r>
            <a:r>
              <a:rPr lang="en-US" sz="1800" dirty="0" err="1" smtClean="0"/>
              <a:t>Nethersole</a:t>
            </a:r>
            <a:r>
              <a:rPr lang="en-US" sz="1800" dirty="0" smtClean="0"/>
              <a:t> Eastern Hospital</a:t>
            </a:r>
          </a:p>
          <a:p>
            <a:endParaRPr lang="en-US" sz="1600" dirty="0" smtClean="0"/>
          </a:p>
          <a:p>
            <a:r>
              <a:rPr lang="en-US" sz="1600" dirty="0" smtClean="0"/>
              <a:t>8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December, 2013</a:t>
            </a:r>
            <a:endParaRPr lang="en-AU" sz="1600" dirty="0"/>
          </a:p>
        </p:txBody>
      </p:sp>
      <p:pic>
        <p:nvPicPr>
          <p:cNvPr id="21510" name="Picture 6" descr="http://www.hksccm.org/images/stories/AboutSCCM/hksccm20logo.g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9395" y="2636912"/>
            <a:ext cx="332234" cy="51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996952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1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0340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2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76672"/>
            <a:ext cx="7125113" cy="924475"/>
          </a:xfrm>
        </p:spPr>
        <p:txBody>
          <a:bodyPr/>
          <a:lstStyle/>
          <a:p>
            <a:r>
              <a:rPr lang="en-US" altLang="zh-TW" dirty="0" smtClean="0"/>
              <a:t>Results</a:t>
            </a:r>
            <a:endParaRPr lang="en-US" altLang="zh-TW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125112" cy="405143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zh-TW" sz="2000" dirty="0" smtClean="0"/>
              <a:t>Ventilator-days</a:t>
            </a:r>
            <a:r>
              <a:rPr lang="en-US" altLang="zh-TW" sz="2000" dirty="0"/>
              <a:t>: </a:t>
            </a:r>
            <a:r>
              <a:rPr lang="en-US" altLang="zh-TW" sz="2000" dirty="0" smtClean="0"/>
              <a:t>Total</a:t>
            </a:r>
            <a:r>
              <a:rPr lang="en-US" altLang="zh-TW" sz="2000" dirty="0"/>
              <a:t>: 264</a:t>
            </a:r>
          </a:p>
          <a:p>
            <a:pPr>
              <a:lnSpc>
                <a:spcPct val="90000"/>
              </a:lnSpc>
            </a:pPr>
            <a:r>
              <a:rPr lang="en-AU" altLang="zh-TW" sz="2000" dirty="0" smtClean="0"/>
              <a:t>VAP </a:t>
            </a:r>
            <a:r>
              <a:rPr lang="en-AU" altLang="zh-TW" sz="2000" dirty="0"/>
              <a:t>rate = 1 / 264 </a:t>
            </a:r>
            <a:r>
              <a:rPr lang="en-AU" altLang="zh-TW" sz="2000" dirty="0" smtClean="0"/>
              <a:t>ventilator-days (projected</a:t>
            </a:r>
            <a:r>
              <a:rPr lang="en-AU" altLang="zh-TW" sz="2000" dirty="0"/>
              <a:t>: </a:t>
            </a:r>
            <a:r>
              <a:rPr lang="en-AU" altLang="zh-TW" sz="2000" u="sng" dirty="0"/>
              <a:t>3.8 per 1000</a:t>
            </a:r>
            <a:r>
              <a:rPr lang="en-AU" altLang="zh-TW" sz="20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altLang="zh-TW" sz="2000" dirty="0" smtClean="0"/>
              <a:t>Limitations:</a:t>
            </a:r>
          </a:p>
          <a:p>
            <a:pPr lvl="1">
              <a:lnSpc>
                <a:spcPct val="90000"/>
              </a:lnSpc>
              <a:buFont typeface="+mj-lt"/>
              <a:buAutoNum type="arabicPeriod"/>
            </a:pPr>
            <a:r>
              <a:rPr lang="en-AU" altLang="zh-TW" sz="1800" dirty="0" smtClean="0"/>
              <a:t>Patients prone to VAP excluded</a:t>
            </a:r>
            <a:endParaRPr lang="en-AU" altLang="zh-TW" sz="1800" dirty="0"/>
          </a:p>
          <a:p>
            <a:pPr lvl="1">
              <a:lnSpc>
                <a:spcPct val="90000"/>
              </a:lnSpc>
              <a:buFont typeface="+mj-lt"/>
              <a:buAutoNum type="arabicPeriod"/>
            </a:pPr>
            <a:r>
              <a:rPr lang="en-AU" altLang="zh-TW" sz="1800" dirty="0" smtClean="0"/>
              <a:t>CPIS too specific for </a:t>
            </a:r>
            <a:r>
              <a:rPr lang="en-AU" altLang="zh-TW" sz="1800" dirty="0"/>
              <a:t>a dx of VAP</a:t>
            </a:r>
          </a:p>
          <a:p>
            <a:pPr lvl="1">
              <a:lnSpc>
                <a:spcPct val="90000"/>
              </a:lnSpc>
              <a:buFont typeface="+mj-lt"/>
              <a:buAutoNum type="arabicPeriod"/>
            </a:pPr>
            <a:r>
              <a:rPr lang="en-AU" altLang="zh-TW" sz="1800" dirty="0"/>
              <a:t>Hawthorne </a:t>
            </a:r>
            <a:r>
              <a:rPr lang="en-AU" altLang="zh-TW" sz="1800" dirty="0" smtClean="0"/>
              <a:t>effect</a:t>
            </a:r>
          </a:p>
          <a:p>
            <a:pPr>
              <a:lnSpc>
                <a:spcPct val="90000"/>
              </a:lnSpc>
            </a:pPr>
            <a:r>
              <a:rPr lang="en-US" altLang="zh-TW" sz="2000" dirty="0" smtClean="0"/>
              <a:t>Impression: actual rate could be much higher …..</a:t>
            </a:r>
            <a:endParaRPr lang="en-US" altLang="zh-TW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476672"/>
            <a:ext cx="1440180" cy="128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96991" y="1303653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600" dirty="0" smtClean="0"/>
              <a:t>Home-made HOB indicator </a:t>
            </a:r>
            <a:endParaRPr lang="zh-HK" alt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05091" y="5049530"/>
            <a:ext cx="4066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600" dirty="0" smtClean="0"/>
              <a:t>Reverse </a:t>
            </a:r>
            <a:r>
              <a:rPr lang="en-US" altLang="zh-HK" sz="1600" dirty="0" err="1" smtClean="0"/>
              <a:t>Trendelenberg</a:t>
            </a:r>
            <a:r>
              <a:rPr lang="en-US" altLang="zh-HK" sz="1600" dirty="0" smtClean="0"/>
              <a:t> position if head of bed cannot be tilted</a:t>
            </a:r>
            <a:endParaRPr lang="zh-HK" alt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091" y="2276872"/>
            <a:ext cx="3669321" cy="27519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4287786"/>
            <a:ext cx="1696614" cy="2262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67512" y="5245976"/>
            <a:ext cx="25232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HK" sz="1600" dirty="0" smtClean="0"/>
              <a:t>Tilt Senor: A collaboration with Polytechnic University: Green light signifies HOB </a:t>
            </a:r>
            <a:r>
              <a:rPr lang="en-US" altLang="zh-HK" sz="1600" dirty="0"/>
              <a:t>within </a:t>
            </a:r>
            <a:r>
              <a:rPr lang="en-US" altLang="zh-HK" sz="1600" dirty="0" smtClean="0"/>
              <a:t>30</a:t>
            </a:r>
            <a:r>
              <a:rPr lang="en-US" altLang="zh-HK" sz="1600" dirty="0" smtClean="0">
                <a:sym typeface="Symbol"/>
              </a:rPr>
              <a:t></a:t>
            </a:r>
            <a:r>
              <a:rPr lang="en-US" altLang="zh-HK" sz="1600" dirty="0" smtClean="0"/>
              <a:t>-45</a:t>
            </a:r>
            <a:r>
              <a:rPr lang="en-US" altLang="zh-HK" sz="1600" dirty="0" smtClean="0">
                <a:sym typeface="Symbol"/>
              </a:rPr>
              <a:t></a:t>
            </a:r>
            <a:endParaRPr lang="zh-HK" altLang="en-US" sz="160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71927" y="260648"/>
            <a:ext cx="7125113" cy="924475"/>
          </a:xfrm>
        </p:spPr>
        <p:txBody>
          <a:bodyPr/>
          <a:lstStyle/>
          <a:p>
            <a:r>
              <a:rPr lang="en-US" dirty="0" smtClean="0"/>
              <a:t>HOB angle indicator</a:t>
            </a:r>
            <a:endParaRPr lang="en-AU" dirty="0"/>
          </a:p>
        </p:txBody>
      </p:sp>
      <p:pic>
        <p:nvPicPr>
          <p:cNvPr id="6146" name="Picture 2" descr="http://www.hksccm.org/images/stories/UsefulResources/RespMedicineThoracicSurgery/HOB%20indicator%20trigo%20%5BDesktop%20Resolution%5D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527" y="1303653"/>
            <a:ext cx="3639570" cy="241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735527" y="3752737"/>
            <a:ext cx="3639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900" dirty="0" smtClean="0"/>
              <a:t>Ref: Williams</a:t>
            </a:r>
            <a:r>
              <a:rPr lang="en-AU" sz="900" dirty="0"/>
              <a:t>, Zev MD, PhD; Chan, Rodney MD; Kelly, Edward MD. Critical Care </a:t>
            </a:r>
            <a:r>
              <a:rPr lang="en-AU" sz="900" dirty="0" smtClean="0"/>
              <a:t>Medicine 2008</a:t>
            </a:r>
            <a:endParaRPr lang="en-AU" sz="900" dirty="0"/>
          </a:p>
        </p:txBody>
      </p:sp>
    </p:spTree>
    <p:extLst>
      <p:ext uri="{BB962C8B-B14F-4D97-AF65-F5344CB8AC3E}">
        <p14:creationId xmlns:p14="http://schemas.microsoft.com/office/powerpoint/2010/main" val="261890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50286"/>
            <a:ext cx="8820980" cy="86409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zh-HK" sz="2800" dirty="0" smtClean="0">
                <a:ea typeface="新細明體" pitchFamily="18" charset="-120"/>
              </a:rPr>
              <a:t>Re-examine Compliance to Maintain Bed Head Elevation</a:t>
            </a:r>
          </a:p>
        </p:txBody>
      </p:sp>
      <p:graphicFrame>
        <p:nvGraphicFramePr>
          <p:cNvPr id="2051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550605766"/>
              </p:ext>
            </p:extLst>
          </p:nvPr>
        </p:nvGraphicFramePr>
        <p:xfrm>
          <a:off x="467544" y="1556792"/>
          <a:ext cx="8159824" cy="5160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圖表" r:id="rId4" imgW="9210743" imgH="6791415" progId="MSGraph.Chart.8">
                  <p:embed followColorScheme="full"/>
                </p:oleObj>
              </mc:Choice>
              <mc:Fallback>
                <p:oleObj name="圖表" r:id="rId4" imgW="9210743" imgH="679141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556792"/>
                        <a:ext cx="8159824" cy="51609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71600" y="69573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HK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59492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dirty="0" smtClean="0"/>
              <a:t>Target: ≥ 95% compliance</a:t>
            </a:r>
            <a:endParaRPr lang="zh-HK" altLang="en-US" dirty="0"/>
          </a:p>
        </p:txBody>
      </p:sp>
      <p:pic>
        <p:nvPicPr>
          <p:cNvPr id="7" name="Picture 4" descr="HOB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9" y="800699"/>
            <a:ext cx="1656185" cy="155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3" descr="vap00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6272" y="800700"/>
            <a:ext cx="2232248" cy="1674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8184" y="1084094"/>
            <a:ext cx="2328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Desktop wallpaper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812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dirty="0" smtClean="0"/>
              <a:t>2009 - 2010: Ongoing VAP Audit</a:t>
            </a:r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5576" y="836712"/>
            <a:ext cx="7125112" cy="829551"/>
          </a:xfrm>
        </p:spPr>
        <p:txBody>
          <a:bodyPr>
            <a:normAutofit/>
          </a:bodyPr>
          <a:lstStyle/>
          <a:p>
            <a:r>
              <a:rPr lang="en-AU" dirty="0" smtClean="0"/>
              <a:t>A CCM exit exam dissertation by Dr Arthur Kwan on VAP </a:t>
            </a:r>
            <a:endParaRPr lang="en-AU" dirty="0"/>
          </a:p>
          <a:p>
            <a:r>
              <a:rPr lang="en-US" dirty="0" smtClean="0"/>
              <a:t>Criteria: PNU1; Rate: 20 to 70 per 1000 ventilator-days</a:t>
            </a:r>
            <a:endParaRPr lang="en-A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992862"/>
            <a:ext cx="6658949" cy="439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68760" y="2708919"/>
            <a:ext cx="5472608" cy="3600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496" y="2389546"/>
            <a:ext cx="1818877" cy="2168661"/>
          </a:xfrm>
          <a:prstGeom prst="rect">
            <a:avLst/>
          </a:prstGeom>
        </p:spPr>
      </p:pic>
      <p:pic>
        <p:nvPicPr>
          <p:cNvPr id="11" name="Picture 4" descr="http://www.hksccm.org/images/stories/Quiz/With%20arrow%20pointe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8496" y="4797151"/>
            <a:ext cx="1818877" cy="136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56213" y="2924943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Refresher lectures on VAP prevention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Routine ETT cuff pressure checking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Compliance audits 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to: proper </a:t>
            </a: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oral care with tooth 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brushing, Head </a:t>
            </a: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of 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bed, Checking </a:t>
            </a: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of feeding tolerance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Using novel ETT in clinical practice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continuous </a:t>
            </a: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aspiration of subglottic secretions (CASS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AU"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polyurethrane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cuff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AU"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Idea generation for research on novel ETT comparison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Continuous monitoring of VAP </a:t>
            </a:r>
            <a:r>
              <a:rPr lang="en-A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rate</a:t>
            </a:r>
            <a:endParaRPr lang="en-AU"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2" descr="http://www.hksccm.org/images/stories/Quiz/Covidien_TaperGuard%2520Evac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5063" y="4570783"/>
            <a:ext cx="736075" cy="60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G_083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9160" y="4570782"/>
            <a:ext cx="806473" cy="60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30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125113" cy="504055"/>
          </a:xfrm>
        </p:spPr>
        <p:txBody>
          <a:bodyPr/>
          <a:lstStyle/>
          <a:p>
            <a:r>
              <a:rPr lang="en-US" dirty="0" smtClean="0"/>
              <a:t>The PNU1 criteria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843425"/>
            <a:ext cx="6480720" cy="5763487"/>
          </a:xfrm>
        </p:spPr>
      </p:pic>
      <p:sp>
        <p:nvSpPr>
          <p:cNvPr id="5" name="Oval 4"/>
          <p:cNvSpPr/>
          <p:nvPr/>
        </p:nvSpPr>
        <p:spPr>
          <a:xfrm>
            <a:off x="4788024" y="1567113"/>
            <a:ext cx="2232248" cy="1376289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799692" y="1628800"/>
            <a:ext cx="2304256" cy="1296144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1547664" y="4581128"/>
            <a:ext cx="2088232" cy="1785154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2051720" y="3077097"/>
            <a:ext cx="2448272" cy="1296144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80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648072"/>
          </a:xfrm>
        </p:spPr>
        <p:txBody>
          <a:bodyPr>
            <a:noAutofit/>
          </a:bodyPr>
          <a:lstStyle/>
          <a:p>
            <a:r>
              <a:rPr lang="en-US" altLang="zh-HK" sz="2400" dirty="0" smtClean="0">
                <a:sym typeface="Symbol"/>
              </a:rPr>
              <a:t>V</a:t>
            </a:r>
            <a:r>
              <a:rPr lang="en-US" altLang="zh-HK" sz="2400" dirty="0" smtClean="0"/>
              <a:t>AP </a:t>
            </a:r>
            <a:r>
              <a:rPr lang="en-US" altLang="zh-HK" sz="2400" dirty="0"/>
              <a:t>Rate </a:t>
            </a:r>
            <a:r>
              <a:rPr lang="en-US" altLang="zh-HK" sz="2400" dirty="0" smtClean="0"/>
              <a:t>compared </a:t>
            </a:r>
            <a:r>
              <a:rPr lang="en-US" altLang="zh-HK" sz="2400" dirty="0"/>
              <a:t>to </a:t>
            </a:r>
            <a:r>
              <a:rPr lang="en-US" altLang="zh-HK" sz="2400" dirty="0" smtClean="0"/>
              <a:t>NHSN Report 2011</a:t>
            </a:r>
            <a:endParaRPr lang="zh-HK" altLang="en-US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407163"/>
              </p:ext>
            </p:extLst>
          </p:nvPr>
        </p:nvGraphicFramePr>
        <p:xfrm>
          <a:off x="701080" y="1268760"/>
          <a:ext cx="7632848" cy="44694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51028"/>
                <a:gridCol w="2435872"/>
                <a:gridCol w="1945948"/>
              </a:tblGrid>
              <a:tr h="7531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Definition: CDC Pneumonia  2009 PNU 1</a:t>
                      </a:r>
                      <a:endParaRPr kumimoji="0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aramond" pitchFamily="18" charset="0"/>
                        <a:ea typeface="新細明體" charset="-120"/>
                      </a:endParaRP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VAP rate – pooled mean</a:t>
                      </a:r>
                      <a:endParaRPr lang="zh-TW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VAP rate</a:t>
                      </a:r>
                      <a:r>
                        <a:rPr lang="en-US" altLang="zh-TW" sz="1600" baseline="0" dirty="0" smtClean="0"/>
                        <a:t> – upper 90% p</a:t>
                      </a:r>
                      <a:r>
                        <a:rPr lang="en-US" altLang="zh-TW" sz="1600" dirty="0" smtClean="0"/>
                        <a:t>ercentile</a:t>
                      </a:r>
                      <a:endParaRPr lang="zh-TW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06" marB="45706"/>
                </a:tc>
              </a:tr>
              <a:tr h="389988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ICU PYNEH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it-IT" altLang="zh-TW" sz="1600" dirty="0" smtClean="0"/>
                        <a:t>Between 10 to 70 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endParaRPr lang="it-IT" altLang="zh-TW" sz="1600" dirty="0" smtClean="0"/>
                    </a:p>
                  </a:txBody>
                  <a:tcPr marT="45706" marB="45706"/>
                </a:tc>
              </a:tr>
              <a:tr h="389988">
                <a:tc>
                  <a:txBody>
                    <a:bodyPr/>
                    <a:lstStyle/>
                    <a:p>
                      <a:endParaRPr lang="en-US" altLang="zh-TW" sz="1600" dirty="0" smtClean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endParaRPr lang="it-IT" altLang="zh-TW" sz="1600" dirty="0" smtClean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endParaRPr lang="it-IT" altLang="zh-TW" sz="1600" dirty="0" smtClean="0"/>
                    </a:p>
                  </a:txBody>
                  <a:tcPr marT="45706" marB="45706"/>
                </a:tc>
              </a:tr>
              <a:tr h="529959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Medical/Surgical</a:t>
                      </a:r>
                    </a:p>
                    <a:p>
                      <a:r>
                        <a:rPr lang="en-US" altLang="zh-TW" sz="1600" dirty="0" smtClean="0"/>
                        <a:t>- Major</a:t>
                      </a:r>
                      <a:r>
                        <a:rPr lang="en-US" altLang="zh-TW" sz="1600" baseline="0" dirty="0" smtClean="0"/>
                        <a:t> teaching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2.1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5.4</a:t>
                      </a:r>
                      <a:endParaRPr lang="zh-TW" altLang="en-US" sz="1600" dirty="0"/>
                    </a:p>
                  </a:txBody>
                  <a:tcPr marT="45706" marB="45706"/>
                </a:tc>
              </a:tr>
              <a:tr h="529959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Medical Surgical</a:t>
                      </a:r>
                    </a:p>
                    <a:p>
                      <a:r>
                        <a:rPr lang="en-US" altLang="zh-TW" sz="1600" dirty="0" smtClean="0"/>
                        <a:t>- &lt;=</a:t>
                      </a:r>
                      <a:r>
                        <a:rPr lang="en-US" altLang="zh-TW" sz="1600" baseline="0" dirty="0" smtClean="0"/>
                        <a:t> 15 beds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1.1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4.3</a:t>
                      </a:r>
                      <a:endParaRPr lang="zh-TW" altLang="en-US" sz="1600" dirty="0"/>
                    </a:p>
                  </a:txBody>
                  <a:tcPr marT="45706" marB="45706"/>
                </a:tc>
              </a:tr>
              <a:tr h="529959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Medical/surgical </a:t>
                      </a:r>
                    </a:p>
                    <a:p>
                      <a:r>
                        <a:rPr lang="en-US" altLang="zh-TW" sz="1600" dirty="0" smtClean="0"/>
                        <a:t>All</a:t>
                      </a:r>
                      <a:r>
                        <a:rPr lang="en-US" altLang="zh-TW" sz="1600" baseline="0" dirty="0" smtClean="0"/>
                        <a:t> other &gt;15 beds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1.0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2.8</a:t>
                      </a:r>
                      <a:endParaRPr lang="zh-TW" altLang="en-US" sz="1600" dirty="0"/>
                    </a:p>
                  </a:txBody>
                  <a:tcPr marT="45706" marB="45706"/>
                </a:tc>
              </a:tr>
              <a:tr h="399946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Trauma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4.7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13.5</a:t>
                      </a:r>
                      <a:endParaRPr lang="zh-TW" altLang="en-US" sz="1600" dirty="0"/>
                    </a:p>
                  </a:txBody>
                  <a:tcPr marT="45706" marB="45706"/>
                </a:tc>
              </a:tr>
              <a:tr h="729351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Burn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4.9</a:t>
                      </a:r>
                      <a:endParaRPr lang="zh-TW" altLang="en-US" sz="16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12.5</a:t>
                      </a:r>
                      <a:endParaRPr lang="zh-TW" altLang="en-US" sz="1600" dirty="0"/>
                    </a:p>
                  </a:txBody>
                  <a:tcPr marT="45706" marB="45706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0" y="5872938"/>
            <a:ext cx="3647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Numbers are per 1000 ventilator-days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14086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125113" cy="924475"/>
          </a:xfrm>
        </p:spPr>
        <p:txBody>
          <a:bodyPr/>
          <a:lstStyle/>
          <a:p>
            <a:r>
              <a:rPr lang="en-US" dirty="0" smtClean="0"/>
              <a:t>2012: VAP rate similar, rising?</a:t>
            </a:r>
            <a:endParaRPr lang="en-A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075501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508104" y="1988840"/>
            <a:ext cx="2880320" cy="43204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6116" y="2996952"/>
            <a:ext cx="2664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Are you  satisfied?</a:t>
            </a:r>
          </a:p>
          <a:p>
            <a:endParaRPr lang="en-US" sz="4000" dirty="0" smtClean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Bent-Up Arrow 2"/>
          <p:cNvSpPr/>
          <p:nvPr/>
        </p:nvSpPr>
        <p:spPr>
          <a:xfrm>
            <a:off x="4716016" y="4365104"/>
            <a:ext cx="669674" cy="576064"/>
          </a:xfrm>
          <a:prstGeom prst="bent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4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096" y="404664"/>
            <a:ext cx="3240360" cy="1080120"/>
          </a:xfrm>
        </p:spPr>
        <p:txBody>
          <a:bodyPr/>
          <a:lstStyle/>
          <a:p>
            <a:r>
              <a:rPr lang="en-US" altLang="zh-HK" sz="2400" dirty="0" smtClean="0"/>
              <a:t>2012: Do something more …</a:t>
            </a:r>
            <a:br>
              <a:rPr lang="en-US" altLang="zh-HK" sz="2400" dirty="0" smtClean="0"/>
            </a:br>
            <a:r>
              <a:rPr lang="en-US" altLang="zh-HK" sz="2400" dirty="0" smtClean="0"/>
              <a:t>But do what? </a:t>
            </a:r>
            <a:endParaRPr lang="zh-HK" altLang="en-U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3568" y="260648"/>
            <a:ext cx="4392488" cy="6176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508104" y="1700808"/>
            <a:ext cx="3322712" cy="4536504"/>
          </a:xfrm>
        </p:spPr>
        <p:txBody>
          <a:bodyPr>
            <a:normAutofit/>
          </a:bodyPr>
          <a:lstStyle/>
          <a:p>
            <a:r>
              <a:rPr lang="en-US" altLang="zh-HK" dirty="0" smtClean="0"/>
              <a:t>Multi-pronged approach to address all areas related to VAP prevention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Clinical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Administrative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VAP rate documentation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Education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Research</a:t>
            </a:r>
          </a:p>
          <a:p>
            <a:pPr>
              <a:buFont typeface="+mj-lt"/>
              <a:buAutoNum type="arabicPeriod"/>
            </a:pPr>
            <a:r>
              <a:rPr lang="en-US" altLang="zh-HK" dirty="0" smtClean="0"/>
              <a:t>Promotion</a:t>
            </a:r>
          </a:p>
          <a:p>
            <a:pPr>
              <a:buFont typeface="+mj-lt"/>
              <a:buAutoNum type="arabicPeriod"/>
            </a:pPr>
            <a:endParaRPr lang="en-US" altLang="zh-HK" dirty="0" smtClean="0"/>
          </a:p>
          <a:p>
            <a:pPr>
              <a:buFont typeface="+mj-lt"/>
              <a:buAutoNum type="arabicPeriod"/>
            </a:pPr>
            <a:endParaRPr lang="en-US" altLang="zh-HK" dirty="0" smtClean="0"/>
          </a:p>
        </p:txBody>
      </p:sp>
    </p:spTree>
    <p:extLst>
      <p:ext uri="{BB962C8B-B14F-4D97-AF65-F5344CB8AC3E}">
        <p14:creationId xmlns:p14="http://schemas.microsoft.com/office/powerpoint/2010/main" val="19685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71600" y="620688"/>
            <a:ext cx="7125113" cy="924475"/>
          </a:xfrm>
        </p:spPr>
        <p:txBody>
          <a:bodyPr/>
          <a:lstStyle/>
          <a:p>
            <a:r>
              <a:rPr lang="en-US" dirty="0" smtClean="0"/>
              <a:t>VAP Prevention: administrative and clinical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Set up a </a:t>
            </a:r>
            <a:r>
              <a:rPr lang="en-AU" dirty="0"/>
              <a:t>Quality Improvement Project: VAP in Critical Care Areas of </a:t>
            </a:r>
            <a:r>
              <a:rPr lang="en-AU" dirty="0" smtClean="0"/>
              <a:t>HKEC led by a Nurse Consultant</a:t>
            </a:r>
            <a:endParaRPr lang="en-AU" dirty="0"/>
          </a:p>
          <a:p>
            <a:pPr>
              <a:buFont typeface="+mj-lt"/>
              <a:buAutoNum type="arabicPeriod"/>
            </a:pPr>
            <a:r>
              <a:rPr lang="en-US" dirty="0"/>
              <a:t>Set VAP as standing item in ICU business meeting</a:t>
            </a:r>
          </a:p>
          <a:p>
            <a:pPr>
              <a:buFont typeface="+mj-lt"/>
              <a:buAutoNum type="arabicPeriod"/>
            </a:pPr>
            <a:r>
              <a:rPr lang="en-US" dirty="0"/>
              <a:t>Continue the research to verify benefits of novel ETTs</a:t>
            </a:r>
          </a:p>
          <a:p>
            <a:pPr>
              <a:buFont typeface="+mj-lt"/>
              <a:buAutoNum type="arabicPeriod"/>
            </a:pPr>
            <a:r>
              <a:rPr lang="en-US" dirty="0" err="1" smtClean="0"/>
              <a:t>Microcuff</a:t>
            </a:r>
            <a:r>
              <a:rPr lang="en-US" dirty="0" smtClean="0"/>
              <a:t> ETT use in whole ICU within 3 years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Promotion of use of novel ETT in all departments (AED, OT, Med, ICU)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VAP bundle standardization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Routine VAP rate documentation in HKEC: by all doctors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Regular VAP compliance audit</a:t>
            </a:r>
          </a:p>
        </p:txBody>
      </p:sp>
    </p:spTree>
    <p:extLst>
      <p:ext uri="{BB962C8B-B14F-4D97-AF65-F5344CB8AC3E}">
        <p14:creationId xmlns:p14="http://schemas.microsoft.com/office/powerpoint/2010/main" val="381844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following will be discussed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dirty="0" smtClean="0"/>
              <a:t>How much attention are we paying to VAP?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How did our ICU deal with a high VAP rate and successfully bring it down?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Results of a recent research of our group on novel ETTs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A short literature review of VAP publications in 2013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7363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altLang="zh-HK" dirty="0" smtClean="0"/>
              <a:t>Quality Improvement Project: VAP in Critical Care Areas of HKEC</a:t>
            </a:r>
            <a:endParaRPr lang="zh-HK" alt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4118035" cy="38884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</p:pic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431290" cy="370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949280"/>
            <a:ext cx="3716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ICUs of PYNEH and RH joined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88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3273508" cy="924475"/>
          </a:xfrm>
        </p:spPr>
        <p:txBody>
          <a:bodyPr>
            <a:normAutofit/>
          </a:bodyPr>
          <a:lstStyle/>
          <a:p>
            <a:r>
              <a:rPr lang="en-US" altLang="zh-HK" dirty="0" smtClean="0"/>
              <a:t>Administrative</a:t>
            </a:r>
            <a:endParaRPr lang="zh-HK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69097" y="1628800"/>
            <a:ext cx="3130510" cy="1462797"/>
          </a:xfrm>
        </p:spPr>
        <p:txBody>
          <a:bodyPr>
            <a:noAutofit/>
          </a:bodyPr>
          <a:lstStyle/>
          <a:p>
            <a:r>
              <a:rPr lang="en-US" altLang="zh-HK" dirty="0" smtClean="0"/>
              <a:t>VAP set as a standing agenda item in weekly ICU meeting</a:t>
            </a:r>
          </a:p>
          <a:p>
            <a:r>
              <a:rPr lang="en-US" altLang="zh-HK" dirty="0" smtClean="0"/>
              <a:t>Routine VAP documentation by all doctors everyday</a:t>
            </a:r>
            <a:endParaRPr lang="zh-HK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0479" y="1289824"/>
            <a:ext cx="3856380" cy="449123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750437" y="5085184"/>
            <a:ext cx="1440160" cy="2803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5" y="3428999"/>
            <a:ext cx="3469327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8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6" y="125759"/>
            <a:ext cx="8229600" cy="1143000"/>
          </a:xfrm>
        </p:spPr>
        <p:txBody>
          <a:bodyPr/>
          <a:lstStyle/>
          <a:p>
            <a:r>
              <a:rPr lang="en-US" altLang="zh-HK" dirty="0" smtClean="0"/>
              <a:t>Outcome Evaluation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641" y="1124744"/>
            <a:ext cx="4824536" cy="2408808"/>
          </a:xfrm>
        </p:spPr>
        <p:txBody>
          <a:bodyPr>
            <a:normAutofit/>
          </a:bodyPr>
          <a:lstStyle/>
          <a:p>
            <a:r>
              <a:rPr lang="en-US" altLang="zh-HK" sz="2000" dirty="0" smtClean="0"/>
              <a:t>Monitor VAP rate at a monthly basis</a:t>
            </a:r>
          </a:p>
          <a:p>
            <a:r>
              <a:rPr lang="en-US" altLang="zh-HK" sz="2000" dirty="0" smtClean="0"/>
              <a:t>Post up the VAP rate on display board at a prominent place</a:t>
            </a:r>
          </a:p>
          <a:p>
            <a:r>
              <a:rPr lang="en-US" altLang="zh-HK" sz="2000" dirty="0" smtClean="0"/>
              <a:t>Disseminate compliance audit results</a:t>
            </a:r>
            <a:endParaRPr lang="zh-HK" alt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090" y="3707988"/>
            <a:ext cx="3754378" cy="2493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454684" y="2106156"/>
            <a:ext cx="4987158" cy="33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7651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HK" sz="3600" dirty="0" smtClean="0"/>
              <a:t>Education</a:t>
            </a:r>
            <a:endParaRPr lang="zh-HK" altLang="en-US" sz="3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50019"/>
            <a:ext cx="2908300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731" y="3645024"/>
            <a:ext cx="2878137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3568" y="3235548"/>
            <a:ext cx="290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400" dirty="0" smtClean="0"/>
              <a:t>Refresher lecture on VAP</a:t>
            </a:r>
            <a:endParaRPr lang="zh-HK" alt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98649" y="5822416"/>
            <a:ext cx="287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400" dirty="0" smtClean="0"/>
              <a:t>Repeated brief talks at bedside</a:t>
            </a:r>
            <a:endParaRPr lang="zh-HK" alt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280113" y="6084026"/>
            <a:ext cx="4256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600" dirty="0" smtClean="0"/>
              <a:t>Visual display for better promotion</a:t>
            </a:r>
            <a:endParaRPr lang="zh-HK" alt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7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449159" y="1455497"/>
            <a:ext cx="5400600" cy="358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HK" sz="3600" dirty="0" smtClean="0"/>
              <a:t>Intermittent to continuous cuff pressure monitoring and maintenance device</a:t>
            </a:r>
            <a:endParaRPr lang="zh-HK" altLang="en-US" sz="3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2851052" cy="285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V="1">
            <a:off x="1100982" y="3717032"/>
            <a:ext cx="2016224" cy="1102979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Arrow 5"/>
          <p:cNvSpPr/>
          <p:nvPr/>
        </p:nvSpPr>
        <p:spPr>
          <a:xfrm>
            <a:off x="3707904" y="3543110"/>
            <a:ext cx="1512168" cy="115212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743412" y="2620455"/>
            <a:ext cx="4125318" cy="273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5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1" y="315914"/>
            <a:ext cx="6901942" cy="924475"/>
          </a:xfrm>
        </p:spPr>
        <p:txBody>
          <a:bodyPr/>
          <a:lstStyle/>
          <a:p>
            <a:r>
              <a:rPr lang="en-US" dirty="0" smtClean="0"/>
              <a:t>Research</a:t>
            </a:r>
            <a:endParaRPr lang="en-AU" dirty="0"/>
          </a:p>
        </p:txBody>
      </p:sp>
      <p:pic>
        <p:nvPicPr>
          <p:cNvPr id="7" name="Picture 7" descr="C:\Users\Arthur Laptop\SkyDrive\公用\2011.12.01 ETT Study\Manuscript\Brussles poster\brussels poster P15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024336" cy="537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53933" y="5984106"/>
            <a:ext cx="3883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Lam SM, Lau ACW. ISICEM 2013 Abstract</a:t>
            </a:r>
            <a:endParaRPr lang="en-AU" sz="1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398227"/>
            <a:ext cx="4338420" cy="374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1304" y="5229200"/>
            <a:ext cx="37600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Kwan AMC, et al. </a:t>
            </a:r>
            <a:r>
              <a:rPr lang="en-US" sz="1200" dirty="0" err="1" smtClean="0"/>
              <a:t>Crit</a:t>
            </a:r>
            <a:r>
              <a:rPr lang="en-US" sz="1200" dirty="0" smtClean="0"/>
              <a:t> Care &amp; Shock 2012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6416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123080" cy="924475"/>
          </a:xfrm>
        </p:spPr>
        <p:txBody>
          <a:bodyPr>
            <a:noAutofit/>
          </a:bodyPr>
          <a:lstStyle/>
          <a:p>
            <a:r>
              <a:rPr lang="en-US" altLang="zh-HK" sz="3200" dirty="0" smtClean="0"/>
              <a:t>Education and Knowledge dissemination</a:t>
            </a:r>
            <a:endParaRPr lang="zh-HK" alt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772816"/>
            <a:ext cx="3975333" cy="4051301"/>
          </a:xfrm>
        </p:spPr>
        <p:txBody>
          <a:bodyPr>
            <a:noAutofit/>
          </a:bodyPr>
          <a:lstStyle/>
          <a:p>
            <a:r>
              <a:rPr lang="en-US" altLang="zh-HK" sz="1600" dirty="0" smtClean="0"/>
              <a:t>Articles on Prevention of VAP </a:t>
            </a:r>
          </a:p>
          <a:p>
            <a:pPr lvl="1"/>
            <a:r>
              <a:rPr lang="en-US" altLang="zh-HK" sz="1400" dirty="0"/>
              <a:t>Prevention of Ventilator-associated pneumonia (VAP) by Novel Endotracheal Tube </a:t>
            </a:r>
            <a:r>
              <a:rPr lang="en-US" altLang="zh-HK" sz="1400" dirty="0" smtClean="0"/>
              <a:t>Designs. </a:t>
            </a:r>
            <a:r>
              <a:rPr lang="en-US" altLang="zh-HK" sz="1400" dirty="0" err="1" smtClean="0"/>
              <a:t>Drs</a:t>
            </a:r>
            <a:r>
              <a:rPr lang="en-US" altLang="zh-HK" sz="1400" dirty="0" smtClean="0"/>
              <a:t> </a:t>
            </a:r>
            <a:r>
              <a:rPr lang="en-US" altLang="zh-HK" sz="1400" dirty="0"/>
              <a:t>Grace LAM and Arthur CW </a:t>
            </a:r>
            <a:r>
              <a:rPr lang="en-US" altLang="zh-HK" sz="1400" dirty="0" smtClean="0"/>
              <a:t>LAU. HKTS Newsletter 2011 May. </a:t>
            </a:r>
            <a:endParaRPr lang="en-US" altLang="zh-HK" sz="1400" dirty="0"/>
          </a:p>
          <a:p>
            <a:pPr lvl="1"/>
            <a:r>
              <a:rPr lang="en-US" altLang="zh-HK" sz="1400" dirty="0" smtClean="0"/>
              <a:t>Prevention of Ventilator-associated pneumonia - An Old Topic with New Tricks. SO HM, HKTS </a:t>
            </a:r>
            <a:r>
              <a:rPr lang="en-US" altLang="zh-HK" sz="1400" dirty="0" err="1" smtClean="0"/>
              <a:t>Newslettter</a:t>
            </a:r>
            <a:r>
              <a:rPr lang="en-US" altLang="zh-HK" sz="1400" dirty="0" smtClean="0"/>
              <a:t> Jan 2013</a:t>
            </a:r>
          </a:p>
          <a:p>
            <a:r>
              <a:rPr lang="en-US" altLang="zh-HK" sz="1600" dirty="0" smtClean="0"/>
              <a:t>Also Freely available at</a:t>
            </a:r>
          </a:p>
          <a:p>
            <a:pPr lvl="1"/>
            <a:r>
              <a:rPr lang="en-US" altLang="zh-HK" sz="1400" dirty="0" smtClean="0"/>
              <a:t>Hong Kong Resp Med: </a:t>
            </a:r>
            <a:r>
              <a:rPr lang="en-US" altLang="zh-HK" sz="1400" dirty="0" smtClean="0">
                <a:hlinkClick r:id="rId2"/>
              </a:rPr>
              <a:t>www.hkresp.com</a:t>
            </a:r>
            <a:endParaRPr lang="en-US" altLang="zh-HK" sz="1400" dirty="0" smtClean="0"/>
          </a:p>
          <a:p>
            <a:pPr lvl="1"/>
            <a:r>
              <a:rPr lang="en-US" altLang="zh-HK" sz="1400" dirty="0" smtClean="0"/>
              <a:t>Hong Kong Society of Critical Care Medicine: </a:t>
            </a:r>
            <a:r>
              <a:rPr lang="en-US" altLang="zh-HK" sz="1400" dirty="0" smtClean="0">
                <a:hlinkClick r:id="rId3"/>
              </a:rPr>
              <a:t>www.hksccm.org</a:t>
            </a:r>
            <a:endParaRPr lang="en-US" altLang="zh-HK" sz="1400" dirty="0" smtClean="0"/>
          </a:p>
          <a:p>
            <a:pPr marL="457200" lvl="1" indent="0">
              <a:buNone/>
            </a:pPr>
            <a:r>
              <a:rPr lang="en-US" altLang="zh-HK" sz="1400" dirty="0" smtClean="0"/>
              <a:t> </a:t>
            </a:r>
            <a:endParaRPr lang="zh-HK" altLang="en-US" sz="1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3556" y="3140968"/>
            <a:ext cx="321974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4169296" cy="175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http://www.hksccm.org/templates/js_optimus_free/images/blue/logo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5661248"/>
            <a:ext cx="4104456" cy="5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8128" y="4236975"/>
            <a:ext cx="1997968" cy="87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1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drcwlau_2\SkyDrive\公用\2013.12.xx HKSCCM VAP Lecture\2013.04.15 VAP Prevention Hospital Visit\_DSC2236 (Copy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25680" cy="526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76822" y="6021288"/>
            <a:ext cx="17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 April 2013</a:t>
            </a:r>
            <a:endParaRPr lang="en-AU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6021288"/>
            <a:ext cx="5879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ICU Specialist Infection Control Training Program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036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of VAP Team (nurse-led)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14056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dirty="0" smtClean="0"/>
              <a:t>Regular audit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Ventilator Weaning Trial</a:t>
            </a:r>
          </a:p>
          <a:p>
            <a:pPr>
              <a:buFont typeface="+mj-lt"/>
              <a:buAutoNum type="arabicPeriod"/>
            </a:pPr>
            <a:endParaRPr lang="en-A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068960"/>
            <a:ext cx="3275856" cy="298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3862822" cy="420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4940" y="6124654"/>
            <a:ext cx="29251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Ventilator weaning trial (Nov 2013)</a:t>
            </a:r>
            <a:endParaRPr lang="en-A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6196460"/>
            <a:ext cx="3828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Audit on compliance to VAP bundle (Aug 2013)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91927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32656"/>
            <a:ext cx="410548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052735"/>
            <a:ext cx="3384376" cy="53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9" y="332657"/>
            <a:ext cx="3888432" cy="648072"/>
          </a:xfrm>
        </p:spPr>
        <p:txBody>
          <a:bodyPr/>
          <a:lstStyle/>
          <a:p>
            <a:r>
              <a:rPr lang="en-US" dirty="0" smtClean="0"/>
              <a:t>Compliance Audit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82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rgbClr val="92D050"/>
                </a:solidFill>
              </a:rPr>
              <a:t>How much attention are we paying to VAP?</a:t>
            </a:r>
            <a:endParaRPr lang="en-AU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994" y="1857641"/>
            <a:ext cx="6850390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</a:t>
            </a:r>
            <a:r>
              <a:rPr lang="en-US" sz="2000" dirty="0" smtClean="0"/>
              <a:t>re the following conditions equally important?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Incidence: 0.5 per 1000 device-days, attributable mortality: 9.4</a:t>
            </a:r>
            <a:r>
              <a:rPr lang="en-US" sz="2000" dirty="0"/>
              <a:t>% </a:t>
            </a:r>
            <a:r>
              <a:rPr lang="en-US" sz="1400" dirty="0"/>
              <a:t>(n=74585, </a:t>
            </a:r>
            <a:r>
              <a:rPr lang="en-US" sz="1400" dirty="0" err="1" smtClean="0"/>
              <a:t>Olaechea</a:t>
            </a:r>
            <a:r>
              <a:rPr lang="en-US" sz="1400" dirty="0"/>
              <a:t> PM et al, Rev </a:t>
            </a:r>
            <a:r>
              <a:rPr lang="en-US" sz="1400" dirty="0" err="1"/>
              <a:t>Esp</a:t>
            </a:r>
            <a:r>
              <a:rPr lang="en-US" sz="1400" dirty="0"/>
              <a:t> </a:t>
            </a:r>
            <a:r>
              <a:rPr lang="en-US" sz="1400" dirty="0" err="1"/>
              <a:t>Quimioter</a:t>
            </a:r>
            <a:r>
              <a:rPr lang="en-US" sz="1400" dirty="0"/>
              <a:t> </a:t>
            </a:r>
            <a:r>
              <a:rPr lang="en-US" sz="1400" dirty="0" smtClean="0"/>
              <a:t>2013)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Incidence: 1 to 12.5 per 1000 device-days, attributable mortality: 13% </a:t>
            </a:r>
            <a:r>
              <a:rPr lang="en-US" sz="1400" dirty="0" smtClean="0"/>
              <a:t>(n=6284, Nelson WG et al, Lancet Infect Dis 2013)</a:t>
            </a:r>
            <a:endParaRPr lang="en-AU" sz="1400" dirty="0"/>
          </a:p>
        </p:txBody>
      </p:sp>
      <p:sp>
        <p:nvSpPr>
          <p:cNvPr id="4" name="Rectangle 3"/>
          <p:cNvSpPr/>
          <p:nvPr/>
        </p:nvSpPr>
        <p:spPr>
          <a:xfrm>
            <a:off x="153007" y="3068960"/>
            <a:ext cx="10820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CABSI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2" y="4255082"/>
            <a:ext cx="71045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VAP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377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Audit findings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 = 60</a:t>
            </a:r>
          </a:p>
          <a:p>
            <a:r>
              <a:rPr lang="en-US" dirty="0" smtClean="0"/>
              <a:t>Rate of full (100%) compliance to VAP bundle: 53.3%</a:t>
            </a:r>
          </a:p>
          <a:p>
            <a:r>
              <a:rPr lang="en-US" dirty="0" smtClean="0"/>
              <a:t>Average compliance of all items 92.95%</a:t>
            </a:r>
          </a:p>
          <a:p>
            <a:r>
              <a:rPr lang="en-US" dirty="0" smtClean="0"/>
              <a:t>Compliance rates &lt;95% in: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Drain condensate of the ventilator circuit before repositioning of patient (71.4%)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Perform hand hygiene before and after each respiratory care (81.7%)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Review sedation target daily (87.8%)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9433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1" y="1294559"/>
            <a:ext cx="2811072" cy="2108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1" y="3536875"/>
            <a:ext cx="2811072" cy="294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58" y="1294559"/>
            <a:ext cx="5428223" cy="518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6478190"/>
            <a:ext cx="35625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Ref: Lau ACW, Lam SM, Yan WW. HKMJ 2013</a:t>
            </a:r>
            <a:endParaRPr lang="en-AU" sz="1100" dirty="0"/>
          </a:p>
        </p:txBody>
      </p:sp>
      <p:pic>
        <p:nvPicPr>
          <p:cNvPr id="8" name="Picture 6" descr="C:\Users\Arthur Laptop\SkyDrive\公用\2011.12.01 ETT Study\Photos and videos\Portex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355" y="4266589"/>
            <a:ext cx="195149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3568" y="213486"/>
            <a:ext cx="7125113" cy="92447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sz="2800" b="1" dirty="0" smtClean="0">
                <a:solidFill>
                  <a:srgbClr val="92D050"/>
                </a:solidFill>
              </a:rPr>
              <a:t>Results of a recent research of our group on novel ETT</a:t>
            </a:r>
            <a:endParaRPr lang="en-AU" sz="28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4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91" y="1844824"/>
            <a:ext cx="8752309" cy="458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125113" cy="924475"/>
          </a:xfrm>
        </p:spPr>
        <p:txBody>
          <a:bodyPr/>
          <a:lstStyle/>
          <a:p>
            <a:r>
              <a:rPr lang="en-US" sz="2800" dirty="0" smtClean="0"/>
              <a:t>Simulated clinical scenarios under three different cuff pressures (10, 20 and 30 cmH2O)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8906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My Documents\Papa\Study - Active\2011.12.01 ETT Study\Photos and videos\Portex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56482"/>
            <a:ext cx="444523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D:\My Documents\Papa\Study - Active\2011.12.01 ETT Study\Photos and videos\TaperGuard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3312368" cy="220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D:\My Documents\Papa\Study - Active\2011.12.01 ETT Study\Photos and videos\Microcuff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3312368" cy="220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06970" y="3047527"/>
            <a:ext cx="92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Portex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361293" y="6284992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TaperGuard</a:t>
            </a:r>
            <a:endParaRPr lang="en-A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670178" y="6302247"/>
            <a:ext cx="1116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Microcuff</a:t>
            </a:r>
            <a:endParaRPr lang="en-A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400664" y="455318"/>
            <a:ext cx="2483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at the Medical-ICU Audit Meeting at the Department of Medicine, PYNEH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2031480"/>
            <a:ext cx="1682586" cy="16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5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741" y="332656"/>
            <a:ext cx="7125113" cy="924475"/>
          </a:xfrm>
        </p:spPr>
        <p:txBody>
          <a:bodyPr/>
          <a:lstStyle/>
          <a:p>
            <a:r>
              <a:rPr lang="en-US" dirty="0" smtClean="0"/>
              <a:t>No suction</a:t>
            </a:r>
            <a:endParaRPr lang="en-A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73" y="1484784"/>
            <a:ext cx="8026871" cy="457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07904" y="620688"/>
            <a:ext cx="36375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Importance of PEEP and </a:t>
            </a:r>
            <a:r>
              <a:rPr lang="en-US" dirty="0" err="1" smtClean="0"/>
              <a:t>Pcuff</a:t>
            </a:r>
            <a:endParaRPr lang="en-US" dirty="0" smtClean="0"/>
          </a:p>
          <a:p>
            <a:r>
              <a:rPr lang="en-US" dirty="0" smtClean="0"/>
              <a:t>Type of ETT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609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293763" cy="612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8" descr="ETT test 2.bmp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650382"/>
            <a:ext cx="713259" cy="37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 descr="ETT cuff 1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839380" cy="50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suction</a:t>
            </a:r>
            <a:endParaRPr lang="en-A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23297"/>
            <a:ext cx="7428706" cy="433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3928" y="634541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Suction eliminates the protective effect of PEEP 5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97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488832" cy="639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8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7541" y="332656"/>
            <a:ext cx="551627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19" y="2348880"/>
            <a:ext cx="434068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7201" y="2367202"/>
            <a:ext cx="3545321" cy="408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019" y="373647"/>
            <a:ext cx="2320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Letter to the NEJM Editor on this article: </a:t>
            </a:r>
            <a:endParaRPr lang="en-AU" sz="24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79409" y="3120886"/>
            <a:ext cx="3111294" cy="160425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57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57592" cy="792088"/>
          </a:xfrm>
        </p:spPr>
        <p:txBody>
          <a:bodyPr>
            <a:normAutofit/>
          </a:bodyPr>
          <a:lstStyle/>
          <a:p>
            <a:r>
              <a:rPr lang="en-US" altLang="zh-HK" sz="3600" dirty="0" smtClean="0"/>
              <a:t>To do more …..</a:t>
            </a:r>
            <a:endParaRPr lang="zh-HK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898" y="1289447"/>
            <a:ext cx="5338936" cy="3867745"/>
          </a:xfrm>
        </p:spPr>
        <p:txBody>
          <a:bodyPr>
            <a:normAutofit/>
          </a:bodyPr>
          <a:lstStyle/>
          <a:p>
            <a:r>
              <a:rPr lang="en-US" altLang="zh-HK" dirty="0" smtClean="0"/>
              <a:t>Promote minimal disconnection of ventilator circuit </a:t>
            </a:r>
          </a:p>
          <a:p>
            <a:pPr lvl="1"/>
            <a:r>
              <a:rPr lang="en-US" altLang="zh-HK" dirty="0" smtClean="0"/>
              <a:t>Use of heated humidification instead of HME</a:t>
            </a:r>
          </a:p>
          <a:p>
            <a:pPr lvl="1"/>
            <a:r>
              <a:rPr lang="en-US" altLang="zh-HK" dirty="0" smtClean="0"/>
              <a:t>Perform ETT suction only as needed</a:t>
            </a:r>
          </a:p>
          <a:p>
            <a:pPr lvl="1"/>
            <a:r>
              <a:rPr lang="en-US" altLang="zh-HK" dirty="0" smtClean="0"/>
              <a:t>Perform oropharyngeal suction at regular interval and before disconnection of ventilator circuit</a:t>
            </a:r>
            <a:endParaRPr lang="en-US" altLang="zh-HK" dirty="0"/>
          </a:p>
          <a:p>
            <a:pPr lvl="1"/>
            <a:r>
              <a:rPr lang="en-US" altLang="zh-HK" dirty="0" smtClean="0"/>
              <a:t>Trial </a:t>
            </a:r>
            <a:r>
              <a:rPr lang="en-US" altLang="zh-HK" dirty="0"/>
              <a:t>use of Hamilton ventilators </a:t>
            </a:r>
            <a:r>
              <a:rPr lang="en-US" altLang="zh-HK" dirty="0" smtClean="0"/>
              <a:t>(can be used for transport)</a:t>
            </a:r>
            <a:endParaRPr lang="en-US" altLang="zh-HK" dirty="0"/>
          </a:p>
          <a:p>
            <a:endParaRPr lang="en-US" altLang="zh-HK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9638" y="476672"/>
            <a:ext cx="2560794" cy="341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694694"/>
            <a:ext cx="2539426" cy="1686634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788024" y="5419936"/>
            <a:ext cx="648072" cy="44616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746" y="4277514"/>
            <a:ext cx="2902578" cy="192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944723"/>
            <a:ext cx="3507475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3" y="404664"/>
            <a:ext cx="384692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428999"/>
            <a:ext cx="3846921" cy="296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7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7"/>
            <a:ext cx="7125113" cy="432049"/>
          </a:xfrm>
        </p:spPr>
        <p:txBody>
          <a:bodyPr/>
          <a:lstStyle/>
          <a:p>
            <a:r>
              <a:rPr lang="en-US" dirty="0" smtClean="0"/>
              <a:t>2013: VAP rate</a:t>
            </a:r>
            <a:endParaRPr lang="en-A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836711"/>
            <a:ext cx="7283413" cy="4805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6157" y="5805264"/>
            <a:ext cx="8260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Quoted as a Clinical Audit Example in the UK Audit Report 2013 (p 68): “… the ICU also records the interventions introduced at alert points, and then monitors whether audit results improve …”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4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593085"/>
            <a:ext cx="4516488" cy="283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230458"/>
            <a:ext cx="7125113" cy="924475"/>
          </a:xfrm>
        </p:spPr>
        <p:txBody>
          <a:bodyPr/>
          <a:lstStyle/>
          <a:p>
            <a:r>
              <a:rPr lang="en-US" dirty="0" smtClean="0"/>
              <a:t>Sep 2013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4339" y="3573016"/>
            <a:ext cx="7125112" cy="2736304"/>
          </a:xfrm>
        </p:spPr>
        <p:txBody>
          <a:bodyPr>
            <a:noAutofit/>
          </a:bodyPr>
          <a:lstStyle/>
          <a:p>
            <a:r>
              <a:rPr lang="en-AU" sz="2000" dirty="0" smtClean="0"/>
              <a:t>Start individual VAP case review: </a:t>
            </a:r>
            <a:endParaRPr lang="en-AU" sz="2000" dirty="0"/>
          </a:p>
          <a:p>
            <a:pPr>
              <a:buFont typeface="+mj-lt"/>
              <a:buAutoNum type="arabicPeriod"/>
            </a:pPr>
            <a:r>
              <a:rPr lang="en-AU" sz="1400" dirty="0" smtClean="0"/>
              <a:t>2 </a:t>
            </a:r>
            <a:r>
              <a:rPr lang="en-AU" sz="1400" dirty="0"/>
              <a:t>patients required </a:t>
            </a:r>
            <a:r>
              <a:rPr lang="en-AU" sz="1400" dirty="0" err="1"/>
              <a:t>reintubation</a:t>
            </a:r>
            <a:r>
              <a:rPr lang="en-AU" sz="1400" dirty="0"/>
              <a:t>. VAP was noted after </a:t>
            </a:r>
            <a:r>
              <a:rPr lang="en-AU" sz="1400" dirty="0" err="1"/>
              <a:t>reintubation</a:t>
            </a:r>
            <a:r>
              <a:rPr lang="en-AU" sz="1400" dirty="0"/>
              <a:t>.</a:t>
            </a:r>
          </a:p>
          <a:p>
            <a:pPr>
              <a:buFont typeface="+mj-lt"/>
              <a:buAutoNum type="arabicPeriod"/>
            </a:pPr>
            <a:r>
              <a:rPr lang="en-AU" sz="1400" dirty="0" smtClean="0"/>
              <a:t>1 </a:t>
            </a:r>
            <a:r>
              <a:rPr lang="en-AU" sz="1400" dirty="0"/>
              <a:t>patient had change of ETT intra-operatively.</a:t>
            </a:r>
          </a:p>
          <a:p>
            <a:pPr>
              <a:buFont typeface="+mj-lt"/>
              <a:buAutoNum type="arabicPeriod"/>
            </a:pPr>
            <a:r>
              <a:rPr lang="en-AU" sz="1400" dirty="0" smtClean="0"/>
              <a:t>1 </a:t>
            </a:r>
            <a:r>
              <a:rPr lang="en-AU" sz="1400" dirty="0"/>
              <a:t>patient with respiratory failure and post cardiac arrest had VAP noted on </a:t>
            </a:r>
            <a:r>
              <a:rPr lang="en-AU" sz="1400" dirty="0" smtClean="0"/>
              <a:t>ICU day </a:t>
            </a:r>
            <a:r>
              <a:rPr lang="en-AU" sz="1400" dirty="0"/>
              <a:t>21 (ICU LOS: 25 days)</a:t>
            </a:r>
          </a:p>
          <a:p>
            <a:r>
              <a:rPr lang="en-AU" sz="1400" dirty="0"/>
              <a:t>MV patients : </a:t>
            </a:r>
            <a:r>
              <a:rPr lang="en-AU" sz="1400" dirty="0" smtClean="0"/>
              <a:t>58; Ventilator </a:t>
            </a:r>
            <a:r>
              <a:rPr lang="en-AU" sz="1400" dirty="0"/>
              <a:t>days: </a:t>
            </a:r>
            <a:r>
              <a:rPr lang="en-AU" sz="1400" dirty="0" smtClean="0"/>
              <a:t>233; Mean </a:t>
            </a:r>
            <a:r>
              <a:rPr lang="en-AU" sz="1400" dirty="0"/>
              <a:t>ventilator days : </a:t>
            </a:r>
            <a:r>
              <a:rPr lang="en-AU" sz="1400" dirty="0" smtClean="0"/>
              <a:t>4.02; VAP </a:t>
            </a:r>
            <a:r>
              <a:rPr lang="en-AU" sz="1400" dirty="0"/>
              <a:t>rate : 17.17 per 1000 ventilator days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552" y="1268760"/>
            <a:ext cx="2592288" cy="1944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640405" y="1412776"/>
            <a:ext cx="2412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Are you satisfied?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5113" cy="924475"/>
          </a:xfrm>
        </p:spPr>
        <p:txBody>
          <a:bodyPr/>
          <a:lstStyle/>
          <a:p>
            <a:r>
              <a:rPr lang="en-AU" b="1" dirty="0" smtClean="0">
                <a:solidFill>
                  <a:srgbClr val="92D050"/>
                </a:solidFill>
              </a:rPr>
              <a:t>Literature review</a:t>
            </a:r>
            <a:endParaRPr lang="en-AU" b="1" dirty="0">
              <a:solidFill>
                <a:srgbClr val="92D05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68176"/>
              </p:ext>
            </p:extLst>
          </p:nvPr>
        </p:nvGraphicFramePr>
        <p:xfrm>
          <a:off x="1043607" y="1196751"/>
          <a:ext cx="6888291" cy="482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8" name="Graph" r:id="rId3" imgW="4191840" imgH="2937600" progId="Origin50.Graph">
                  <p:embed/>
                </p:oleObj>
              </mc:Choice>
              <mc:Fallback>
                <p:oleObj name="Graph" r:id="rId3" imgW="4191840" imgH="2937600" progId="Origin50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7" y="1196751"/>
                        <a:ext cx="6888291" cy="4824537"/>
                      </a:xfrm>
                      <a:prstGeom prst="rect">
                        <a:avLst/>
                      </a:prstGeom>
                      <a:solidFill>
                        <a:srgbClr val="FFF4CA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899592" y="6021289"/>
            <a:ext cx="72728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 smtClean="0"/>
              <a:t>Results by year (1997 – 2013) in Medline – “Ventilator Associated Pneumonia”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402776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125113" cy="432048"/>
          </a:xfrm>
        </p:spPr>
        <p:txBody>
          <a:bodyPr/>
          <a:lstStyle/>
          <a:p>
            <a:r>
              <a:rPr lang="en-US" sz="2400" dirty="0" smtClean="0"/>
              <a:t>Recent studies</a:t>
            </a:r>
            <a:endParaRPr lang="en-AU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972195"/>
              </p:ext>
            </p:extLst>
          </p:nvPr>
        </p:nvGraphicFramePr>
        <p:xfrm>
          <a:off x="611560" y="1052736"/>
          <a:ext cx="7992889" cy="536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255"/>
                <a:gridCol w="1119641"/>
                <a:gridCol w="455399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Topic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Journal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Results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Leptin</a:t>
                      </a:r>
                      <a:r>
                        <a:rPr lang="en-US" sz="1100" dirty="0" smtClean="0"/>
                        <a:t> level in dx</a:t>
                      </a:r>
                      <a:r>
                        <a:rPr lang="en-US" sz="1100" baseline="0" dirty="0" smtClean="0"/>
                        <a:t> VAP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dirty="0" smtClean="0"/>
                        <a:t>Minerva Anestesiol. 2013 Oct 9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No significant difference was found in </a:t>
                      </a:r>
                      <a:r>
                        <a:rPr lang="en-AU" sz="1100" dirty="0" err="1" smtClean="0"/>
                        <a:t>leptin</a:t>
                      </a:r>
                      <a:r>
                        <a:rPr lang="en-AU" sz="1100" dirty="0" smtClean="0"/>
                        <a:t> and PCT levels between cases and controls. CRP level was significantly higher on the day of VAP in cases compared with controls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Statin</a:t>
                      </a:r>
                      <a:r>
                        <a:rPr lang="en-US" sz="1100" baseline="0" dirty="0" smtClean="0"/>
                        <a:t> on VAP mortality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JAMA. 2013 Oct 23;310(16):1692-700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u="sng" dirty="0" smtClean="0">
                          <a:solidFill>
                            <a:schemeClr val="bg1"/>
                          </a:solidFill>
                        </a:rPr>
                        <a:t>In adults with suspected VAP, adjunctive simvastatin therapy compared with placebo did not improve day-28 survival. </a:t>
                      </a:r>
                      <a:r>
                        <a:rPr lang="en-AU" sz="1100" dirty="0" smtClean="0"/>
                        <a:t>These findings do not support the use of statins with the goal of improving VAP outcomes.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Oropharyngeal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Povidone</a:t>
                      </a:r>
                      <a:r>
                        <a:rPr lang="en-AU" sz="1100" dirty="0" smtClean="0"/>
                        <a:t>-Iodine Preventive Oral Care on VAP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Crit</a:t>
                      </a:r>
                      <a:r>
                        <a:rPr lang="en-AU" sz="1100" dirty="0" smtClean="0"/>
                        <a:t> Care Med. 2013 Oct 7.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There is </a:t>
                      </a:r>
                      <a:r>
                        <a:rPr lang="en-AU" sz="1100" u="sng" dirty="0" smtClean="0"/>
                        <a:t>no evidence to recommend oral care with </a:t>
                      </a:r>
                      <a:r>
                        <a:rPr lang="en-AU" sz="1100" u="sng" dirty="0" err="1" smtClean="0"/>
                        <a:t>povidone</a:t>
                      </a:r>
                      <a:r>
                        <a:rPr lang="en-AU" sz="1100" u="sng" dirty="0" smtClean="0"/>
                        <a:t>-iodine </a:t>
                      </a:r>
                      <a:r>
                        <a:rPr lang="en-AU" sz="1100" dirty="0" smtClean="0"/>
                        <a:t>to prevent ventilator-associated pneumonia in high-risk patients. Furthermore, this strategy seems to </a:t>
                      </a:r>
                      <a:r>
                        <a:rPr lang="en-AU" sz="1100" u="sng" dirty="0" smtClean="0"/>
                        <a:t>increase the rate of acute respiratory distress syndrome</a:t>
                      </a:r>
                      <a:r>
                        <a:rPr lang="en-AU" sz="1100" dirty="0" smtClean="0"/>
                        <a:t>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Effect of aerosolized </a:t>
                      </a:r>
                      <a:r>
                        <a:rPr lang="en-AU" sz="1100" dirty="0" err="1" smtClean="0"/>
                        <a:t>colistin</a:t>
                      </a:r>
                      <a:r>
                        <a:rPr lang="en-AU" sz="1100" dirty="0" smtClean="0"/>
                        <a:t> as adjunctive treatment VAP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Chest. 2013 Aug 29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Aeorosolized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colistin</a:t>
                      </a:r>
                      <a:r>
                        <a:rPr lang="en-AU" sz="1100" dirty="0" smtClean="0"/>
                        <a:t> might be a beneficial adjunct to IV </a:t>
                      </a:r>
                      <a:r>
                        <a:rPr lang="en-AU" sz="1100" dirty="0" err="1" smtClean="0"/>
                        <a:t>colistin</a:t>
                      </a:r>
                      <a:r>
                        <a:rPr lang="en-AU" sz="1100" dirty="0" smtClean="0"/>
                        <a:t> in the management of VAP caused by </a:t>
                      </a:r>
                      <a:r>
                        <a:rPr lang="en-AU" sz="1100" dirty="0" err="1" smtClean="0"/>
                        <a:t>colistin</a:t>
                      </a:r>
                      <a:r>
                        <a:rPr lang="en-AU" sz="1100" dirty="0" smtClean="0"/>
                        <a:t>-only</a:t>
                      </a:r>
                      <a:r>
                        <a:rPr lang="en-AU" sz="1100" baseline="0" dirty="0" smtClean="0"/>
                        <a:t> susceptible </a:t>
                      </a:r>
                      <a:r>
                        <a:rPr lang="en-AU" sz="1100" dirty="0" smtClean="0"/>
                        <a:t>GNB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Effectiveness of different concentrations of </a:t>
                      </a:r>
                      <a:r>
                        <a:rPr lang="en-AU" sz="1100" dirty="0" err="1" smtClean="0"/>
                        <a:t>chlorhexidine</a:t>
                      </a:r>
                      <a:r>
                        <a:rPr lang="en-AU" sz="1100" dirty="0" smtClean="0"/>
                        <a:t> for prevention of VAP: A</a:t>
                      </a:r>
                      <a:r>
                        <a:rPr lang="en-AU" sz="1100" baseline="0" dirty="0" smtClean="0"/>
                        <a:t> me</a:t>
                      </a:r>
                      <a:r>
                        <a:rPr lang="en-AU" sz="1100" dirty="0" smtClean="0"/>
                        <a:t>ta-analysis.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 smtClean="0"/>
                        <a:t>J </a:t>
                      </a:r>
                      <a:r>
                        <a:rPr lang="en-AU" sz="1100" dirty="0" err="1" smtClean="0"/>
                        <a:t>Clin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Nurs</a:t>
                      </a:r>
                      <a:r>
                        <a:rPr lang="en-AU" sz="1100" dirty="0" smtClean="0"/>
                        <a:t>. 2013 Aug 19</a:t>
                      </a:r>
                    </a:p>
                    <a:p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u="sng" dirty="0" err="1" smtClean="0"/>
                        <a:t>Chlorhexidine</a:t>
                      </a:r>
                      <a:r>
                        <a:rPr lang="en-AU" sz="1100" u="sng" dirty="0" smtClean="0"/>
                        <a:t> of 0·12% </a:t>
                      </a:r>
                      <a:r>
                        <a:rPr lang="en-AU" sz="1100" dirty="0" smtClean="0"/>
                        <a:t>is recommended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rapid diagnostic test (Cepheid </a:t>
                      </a:r>
                      <a:r>
                        <a:rPr lang="en-AU" sz="1100" dirty="0" err="1" smtClean="0"/>
                        <a:t>Xpert</a:t>
                      </a:r>
                      <a:r>
                        <a:rPr lang="en-AU" sz="1100" dirty="0" smtClean="0"/>
                        <a:t> assay) in patients with suspected VAP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Crit</a:t>
                      </a:r>
                      <a:r>
                        <a:rPr lang="en-AU" sz="1100" dirty="0" smtClean="0"/>
                        <a:t> Care. 2013 Aug 6;17(4):R170.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On BAL or </a:t>
                      </a:r>
                      <a:r>
                        <a:rPr lang="en-AU" sz="1100" dirty="0" err="1" smtClean="0"/>
                        <a:t>miniBAL</a:t>
                      </a:r>
                      <a:r>
                        <a:rPr lang="en-AU" sz="1100" dirty="0" smtClean="0"/>
                        <a:t> sample,</a:t>
                      </a:r>
                      <a:r>
                        <a:rPr lang="en-AU" sz="1100" baseline="0" dirty="0" smtClean="0"/>
                        <a:t> gold standard: quantitative culture; The test was not interpretable in 41 (9.3%) cases. </a:t>
                      </a:r>
                      <a:r>
                        <a:rPr lang="en-AU" sz="1100" u="sng" baseline="0" dirty="0" smtClean="0"/>
                        <a:t>The negative predictive values of the rapid detection test were 99.7% [98.1-99.9] and 99.8% [98.7-99.9] for MSSA and MRSA, respectively</a:t>
                      </a:r>
                      <a:r>
                        <a:rPr lang="en-AU" sz="1100" baseline="0" dirty="0" smtClean="0"/>
                        <a:t>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Relationship between nasal colonization and VAP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Am J Infect Control. 2013 Jul 23.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u="sng" dirty="0" smtClean="0"/>
                        <a:t>Nasal colonization for S </a:t>
                      </a:r>
                      <a:r>
                        <a:rPr lang="en-AU" sz="1100" u="sng" dirty="0" err="1" smtClean="0"/>
                        <a:t>aureus</a:t>
                      </a:r>
                      <a:r>
                        <a:rPr lang="en-AU" sz="1100" u="sng" dirty="0" smtClean="0"/>
                        <a:t> is a risk factor </a:t>
                      </a:r>
                      <a:r>
                        <a:rPr lang="en-AU" sz="1100" dirty="0" smtClean="0"/>
                        <a:t>for development of VAP</a:t>
                      </a:r>
                      <a:endParaRPr lang="en-A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8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973455"/>
              </p:ext>
            </p:extLst>
          </p:nvPr>
        </p:nvGraphicFramePr>
        <p:xfrm>
          <a:off x="467544" y="332656"/>
          <a:ext cx="8136904" cy="619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7004"/>
                <a:gridCol w="1299392"/>
                <a:gridCol w="39205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Topic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Journal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Results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Oral topical decontamination for preventing ventilator-associated pneumonia: a systematic review and meta-analysis of randomized controlled trials.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J </a:t>
                      </a:r>
                      <a:r>
                        <a:rPr lang="en-AU" sz="1100" dirty="0" err="1" smtClean="0"/>
                        <a:t>Hosp</a:t>
                      </a:r>
                      <a:r>
                        <a:rPr lang="en-AU" sz="1100" dirty="0" smtClean="0"/>
                        <a:t> Infect. 2013 Aug;84(4):283-93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u="sng" dirty="0" smtClean="0"/>
                        <a:t>Oral decontamination reduced the incidence of VAP </a:t>
                      </a:r>
                      <a:r>
                        <a:rPr lang="en-AU" sz="1100" dirty="0" smtClean="0"/>
                        <a:t>in adults undergoing ventilation, but did not affect all-cause mortality, duration of ventilation, or duration of ICU stay in ventilated patients.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u="sng" dirty="0" smtClean="0"/>
                        <a:t>Pre-emptive broad-spectrum treatment </a:t>
                      </a:r>
                      <a:r>
                        <a:rPr lang="en-AU" sz="1100" dirty="0" smtClean="0"/>
                        <a:t>for ventilator-associated pneumonia in high-risk patients.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Intensive Care Med. 2013 Sep;39(9):1547-55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the intervention group, which received a 3-day course of linezolid and </a:t>
                      </a:r>
                      <a:r>
                        <a:rPr lang="en-AU" sz="1100" dirty="0" err="1" smtClean="0"/>
                        <a:t>meropenem</a:t>
                      </a:r>
                      <a:r>
                        <a:rPr lang="en-AU" sz="1100" dirty="0" smtClean="0"/>
                        <a:t>, and the control group, which received the standard of care. The main outcome was the development of VAP or VAT:</a:t>
                      </a:r>
                      <a:r>
                        <a:rPr lang="en-AU" sz="1100" baseline="0" dirty="0" smtClean="0"/>
                        <a:t> </a:t>
                      </a:r>
                      <a:r>
                        <a:rPr lang="en-AU" sz="1100" u="sng" baseline="0" dirty="0" smtClean="0"/>
                        <a:t>may be effective </a:t>
                      </a:r>
                      <a:r>
                        <a:rPr lang="en-AU" sz="1100" baseline="0" dirty="0" smtClean="0"/>
                        <a:t>in reducing the incidence and delaying the onset of VAP + VAT after MHS.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Short- versus long-duration antibiotic regimens for ventilator-associated pneumonia: a systematic review and meta-analysis.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Chest. 2013 Jun 20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our randomized controlled trials(RCTs) comparing </a:t>
                      </a:r>
                      <a:r>
                        <a:rPr lang="en-AU" sz="1100" u="sng" dirty="0" smtClean="0"/>
                        <a:t>short(7-8 days) with long(10-15 days) regimens </a:t>
                      </a:r>
                      <a:r>
                        <a:rPr lang="en-AU" sz="1100" dirty="0" smtClean="0"/>
                        <a:t>were identified. Short-course treatment for VAP was associated with more antibiotic-free days. </a:t>
                      </a:r>
                      <a:r>
                        <a:rPr lang="en-AU" sz="1100" u="sng" dirty="0" smtClean="0"/>
                        <a:t>No difference was found regarding mortality</a:t>
                      </a:r>
                      <a:r>
                        <a:rPr lang="en-AU" sz="1100" dirty="0" smtClean="0"/>
                        <a:t> and relapses; however a strong trend </a:t>
                      </a:r>
                      <a:r>
                        <a:rPr lang="en-AU" sz="1100" u="sng" dirty="0" smtClean="0"/>
                        <a:t>for less relapses was observed in </a:t>
                      </a:r>
                      <a:r>
                        <a:rPr lang="en-AU" sz="1100" u="sng" dirty="0" err="1" smtClean="0"/>
                        <a:t>favor</a:t>
                      </a:r>
                      <a:r>
                        <a:rPr lang="en-AU" sz="1100" u="sng" dirty="0" smtClean="0"/>
                        <a:t> of the long-course</a:t>
                      </a:r>
                      <a:r>
                        <a:rPr lang="en-AU" sz="1100" dirty="0" smtClean="0"/>
                        <a:t> treatment,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Design and construction of a single tube, quantitative endpoint, LATE-PCR multiplex assay for VAP</a:t>
                      </a:r>
                      <a:r>
                        <a:rPr lang="en-AU" sz="1100" baseline="0" dirty="0" smtClean="0"/>
                        <a:t> (</a:t>
                      </a:r>
                      <a:r>
                        <a:rPr lang="en-AU" sz="1100" dirty="0" smtClean="0"/>
                        <a:t>quantitative detection and identification of pathogen genomic DNA of MRSA, </a:t>
                      </a:r>
                      <a:r>
                        <a:rPr lang="en-AU" sz="1100" dirty="0" err="1" smtClean="0"/>
                        <a:t>Acinetobacter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baumannii</a:t>
                      </a:r>
                      <a:r>
                        <a:rPr lang="en-AU" sz="1100" dirty="0" smtClean="0"/>
                        <a:t>, Pseudomonas </a:t>
                      </a:r>
                      <a:r>
                        <a:rPr lang="en-AU" sz="1100" dirty="0" err="1" smtClean="0"/>
                        <a:t>aeruginosa</a:t>
                      </a:r>
                      <a:r>
                        <a:rPr lang="en-AU" sz="1100" dirty="0" smtClean="0"/>
                        <a:t>, plus a control target from </a:t>
                      </a:r>
                      <a:r>
                        <a:rPr lang="en-AU" sz="1100" dirty="0" err="1" smtClean="0"/>
                        <a:t>Lactococcus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lactis</a:t>
                      </a:r>
                      <a:r>
                        <a:rPr lang="en-AU" sz="1100" dirty="0" smtClean="0"/>
                        <a:t>) 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dirty="0" smtClean="0"/>
                        <a:t>J Appl Microbiol. 2013 Sep;115(3):818-27.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This assay is rapid, reliable and sensitive and is ready for preclinical testing using samples recovered from patients suffering from ventilator-associated pneumonia.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Effect of not monitoring residual gastric volume on risk of ventilator-associated pneumonia in adults receiving mechanical ventilation and early enteral feeding: a randomized controlled trial.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JAMA. 2013 Jan 16;309(3):249-56.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Among adults requiring mechanical ventilation and receiving early enteral nutrition, </a:t>
                      </a:r>
                      <a:r>
                        <a:rPr lang="en-AU" sz="1100" u="sng" dirty="0" smtClean="0"/>
                        <a:t>the absence of gastric volume monitoring was not inferior to routine residual gastric volume monitoring in terms of development of VAP</a:t>
                      </a:r>
                      <a:r>
                        <a:rPr lang="en-AU" sz="1100" dirty="0" smtClean="0"/>
                        <a:t>.</a:t>
                      </a:r>
                      <a:endParaRPr lang="en-A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95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912863"/>
              </p:ext>
            </p:extLst>
          </p:nvPr>
        </p:nvGraphicFramePr>
        <p:xfrm>
          <a:off x="467544" y="188640"/>
          <a:ext cx="8280921" cy="652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/>
                <a:gridCol w="1490078"/>
                <a:gridCol w="4030536"/>
              </a:tblGrid>
              <a:tr h="370840">
                <a:tc>
                  <a:txBody>
                    <a:bodyPr/>
                    <a:lstStyle/>
                    <a:p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1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Azithromycin attenuates lung inflammation in a mouse model of ventilator-associated pneumonia by multidrug-resistant </a:t>
                      </a:r>
                      <a:r>
                        <a:rPr lang="en-AU" sz="1100" dirty="0" err="1" smtClean="0"/>
                        <a:t>Acinetobacter</a:t>
                      </a:r>
                      <a:r>
                        <a:rPr lang="en-AU" sz="1100" dirty="0" smtClean="0"/>
                        <a:t> </a:t>
                      </a:r>
                      <a:r>
                        <a:rPr lang="en-AU" sz="1100" dirty="0" err="1" smtClean="0"/>
                        <a:t>baumannii</a:t>
                      </a:r>
                      <a:r>
                        <a:rPr lang="en-AU" sz="1100" dirty="0" smtClean="0"/>
                        <a:t>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Antimicrob</a:t>
                      </a:r>
                      <a:r>
                        <a:rPr lang="en-AU" sz="1100" dirty="0" smtClean="0"/>
                        <a:t> Agents </a:t>
                      </a:r>
                      <a:r>
                        <a:rPr lang="en-AU" sz="1100" dirty="0" err="1" smtClean="0"/>
                        <a:t>Chemother</a:t>
                      </a:r>
                      <a:r>
                        <a:rPr lang="en-AU" sz="1100" dirty="0" smtClean="0"/>
                        <a:t>. 2013 Aug;57(8):3883-8.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The treatment groups displayed significantly longer survival than the control group (P &lt; 0.05). AZM did not have an antimicrobial effect. </a:t>
                      </a:r>
                      <a:r>
                        <a:rPr lang="en-AU" sz="1100" dirty="0" err="1" smtClean="0"/>
                        <a:t>Histopathological</a:t>
                      </a:r>
                      <a:r>
                        <a:rPr lang="en-AU" sz="1100" dirty="0" smtClean="0"/>
                        <a:t> examination of lung specimens indicated that the </a:t>
                      </a:r>
                      <a:r>
                        <a:rPr lang="en-AU" sz="1100" u="sng" dirty="0" smtClean="0"/>
                        <a:t>progression of lung inflammation was prevented in the AZM-treated groups</a:t>
                      </a:r>
                      <a:r>
                        <a:rPr lang="en-AU" sz="1100" dirty="0" smtClean="0"/>
                        <a:t>. Furthermore, total cell and neutrophil counts, as well as cytokine levels, in </a:t>
                      </a:r>
                      <a:r>
                        <a:rPr lang="en-AU" sz="1100" dirty="0" err="1" smtClean="0"/>
                        <a:t>bronchoalveolar</a:t>
                      </a:r>
                      <a:r>
                        <a:rPr lang="en-AU" sz="1100" dirty="0" smtClean="0"/>
                        <a:t> lavage fluid were significantly decreased (P &lt; 0.05) in the AZM-treated groups.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Efficacy of single-dose antibiotic against early-onset pneumonia in comatose patients who are ventilated.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Chest. 2013 May;143(5):1219-25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u="sng" dirty="0" smtClean="0"/>
                        <a:t>a single-dose of antibiotic within 4 h of intubation: The global incidence of VAP and incidence of EO-VAP were lower in the prophylaxis group</a:t>
                      </a:r>
                      <a:r>
                        <a:rPr lang="en-AU" sz="1100" dirty="0" smtClean="0"/>
                        <a:t>: 10.8 </a:t>
                      </a:r>
                      <a:r>
                        <a:rPr lang="en-AU" sz="1100" dirty="0" err="1" smtClean="0"/>
                        <a:t>vs</a:t>
                      </a:r>
                      <a:r>
                        <a:rPr lang="en-AU" sz="1100" dirty="0" smtClean="0"/>
                        <a:t> 28.4 episodes/1,000 days on mechanical ventilation (P = .015) and 4.4 </a:t>
                      </a:r>
                      <a:r>
                        <a:rPr lang="en-AU" sz="1100" dirty="0" err="1" smtClean="0"/>
                        <a:t>vs</a:t>
                      </a:r>
                      <a:r>
                        <a:rPr lang="en-AU" sz="1100" dirty="0" smtClean="0"/>
                        <a:t> 23.1 episodes/1,000 days on mechanical ventilation (P = .02), respectively. The incidence of late-onset VAP did not differ.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Does </a:t>
                      </a:r>
                      <a:r>
                        <a:rPr lang="en-AU" sz="1100" u="sng" dirty="0" smtClean="0"/>
                        <a:t>Low-Dose Hydrocortisone </a:t>
                      </a:r>
                      <a:r>
                        <a:rPr lang="en-AU" sz="1100" dirty="0" smtClean="0"/>
                        <a:t>Therapy Prevent Ventilator-Associated Pneumonia in Trauma Patients?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Am J </a:t>
                      </a:r>
                      <a:r>
                        <a:rPr lang="en-AU" sz="1100" dirty="0" err="1" smtClean="0"/>
                        <a:t>Ther</a:t>
                      </a:r>
                      <a:r>
                        <a:rPr lang="en-AU" sz="1100" dirty="0" smtClean="0"/>
                        <a:t>. 2013 May 21.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The </a:t>
                      </a:r>
                      <a:r>
                        <a:rPr lang="en-AU" sz="1100" u="sng" dirty="0" smtClean="0"/>
                        <a:t>incidence of VAP was not different </a:t>
                      </a:r>
                      <a:r>
                        <a:rPr lang="en-AU" sz="1100" dirty="0" smtClean="0"/>
                        <a:t>between the 2 studied groups (29.3% and 26.5%; P = 0.676). 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 comparison of Listerine® and sodium bicarbonate oral cleansing solutions on dental plaque colonisation and incidence of ventilator associated pneumonia in mechanically ventilated patients: a randomised control trial.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Intensive </a:t>
                      </a:r>
                      <a:r>
                        <a:rPr lang="en-AU" sz="1100" dirty="0" err="1" smtClean="0"/>
                        <a:t>Crit</a:t>
                      </a:r>
                      <a:r>
                        <a:rPr lang="en-AU" sz="1100" dirty="0" smtClean="0"/>
                        <a:t> Care </a:t>
                      </a:r>
                      <a:r>
                        <a:rPr lang="en-AU" sz="1100" dirty="0" err="1" smtClean="0"/>
                        <a:t>Nurs</a:t>
                      </a:r>
                      <a:r>
                        <a:rPr lang="en-AU" sz="1100" dirty="0" smtClean="0"/>
                        <a:t>. 2013 Oct;29(5):275-81.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Compared to the control group, </a:t>
                      </a:r>
                      <a:r>
                        <a:rPr lang="en-AU" sz="1100" u="sng" dirty="0" smtClean="0"/>
                        <a:t>Listerine(®) or sodium bicarbonate oral rinses were not more effective in the reduction of colonisation of dental plaque or the incidence of VAP</a:t>
                      </a:r>
                      <a:r>
                        <a:rPr lang="en-AU" sz="1100" dirty="0" smtClean="0"/>
                        <a:t>. </a:t>
                      </a:r>
                      <a:endParaRPr lang="en-A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Comparison of 8 </a:t>
                      </a:r>
                      <a:r>
                        <a:rPr lang="en-AU" sz="1100" dirty="0" err="1" smtClean="0"/>
                        <a:t>vs</a:t>
                      </a:r>
                      <a:r>
                        <a:rPr lang="en-AU" sz="1100" dirty="0" smtClean="0"/>
                        <a:t> 15 Days of Antibiotic Therapy for Ventilator-Associated Pneumonia in Adults</a:t>
                      </a:r>
                    </a:p>
                    <a:p>
                      <a:r>
                        <a:rPr lang="en-AU" sz="1100" dirty="0" smtClean="0"/>
                        <a:t>A Randomized Trial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JAMA. 2003;290(19):2588-2598.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Among patients who had received appropriate initial empirical therapy, </a:t>
                      </a:r>
                      <a:r>
                        <a:rPr lang="en-AU" sz="1100" u="sng" dirty="0" smtClean="0"/>
                        <a:t>with the possible exception of those developing </a:t>
                      </a:r>
                      <a:r>
                        <a:rPr lang="en-AU" sz="1100" u="sng" dirty="0" err="1" smtClean="0"/>
                        <a:t>nonfermenting</a:t>
                      </a:r>
                      <a:r>
                        <a:rPr lang="en-AU" sz="1100" u="sng" dirty="0" smtClean="0"/>
                        <a:t> gram-negative bacillus infections, comparable clinical effectiveness against VAP was obtained with the 8- and 15-day treatment regimens. </a:t>
                      </a:r>
                      <a:r>
                        <a:rPr lang="en-AU" sz="1100" dirty="0" smtClean="0"/>
                        <a:t>The 8-day group had less antibiotic use.</a:t>
                      </a:r>
                      <a:endParaRPr lang="en-A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66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378177"/>
              </p:ext>
            </p:extLst>
          </p:nvPr>
        </p:nvGraphicFramePr>
        <p:xfrm>
          <a:off x="467544" y="188640"/>
          <a:ext cx="8280921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1440160"/>
                <a:gridCol w="4680521"/>
              </a:tblGrid>
              <a:tr h="351771">
                <a:tc>
                  <a:txBody>
                    <a:bodyPr/>
                    <a:lstStyle/>
                    <a:p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100"/>
                    </a:p>
                  </a:txBody>
                  <a:tcPr/>
                </a:tc>
              </a:tr>
              <a:tr h="1821501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Small bowel feeding and risk of pneumonia in adult critically ill patients: a systematic review and meta-analysis of randomized trials.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dirty="0" err="1" smtClean="0"/>
                        <a:t>Alhazzani</a:t>
                      </a:r>
                      <a:r>
                        <a:rPr lang="en-US" altLang="zh-HK" sz="1200" dirty="0" smtClean="0"/>
                        <a:t> W, et al. </a:t>
                      </a:r>
                      <a:r>
                        <a:rPr lang="en-US" altLang="zh-HK" sz="1200" dirty="0" err="1" smtClean="0"/>
                        <a:t>Crit</a:t>
                      </a:r>
                      <a:r>
                        <a:rPr lang="en-US" altLang="zh-HK" sz="1200" dirty="0" smtClean="0"/>
                        <a:t> Care. 2013 Jul 2;17(4):R127. [</a:t>
                      </a:r>
                      <a:r>
                        <a:rPr lang="en-US" altLang="zh-HK" sz="1200" dirty="0" err="1" smtClean="0"/>
                        <a:t>Epub</a:t>
                      </a:r>
                      <a:r>
                        <a:rPr lang="en-US" altLang="zh-HK" sz="1200" dirty="0" smtClean="0"/>
                        <a:t> ahead of print]</a:t>
                      </a:r>
                      <a:endParaRPr lang="zh-HK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u="sng" dirty="0" smtClean="0"/>
                        <a:t>Small bowel feeding compared to gastric feeding was associated with reduced risk of pneumonia </a:t>
                      </a:r>
                      <a:r>
                        <a:rPr lang="en-US" altLang="zh-HK" sz="1200" dirty="0" smtClean="0"/>
                        <a:t>(risk ratio [RR] 0.70; 95% CI, 0.55, 0.90; P=0.004; I2=0%) </a:t>
                      </a:r>
                      <a:r>
                        <a:rPr lang="en-US" altLang="zh-HK" sz="1200" u="sng" dirty="0" smtClean="0"/>
                        <a:t>and ventilator-associated pneumonia</a:t>
                      </a:r>
                      <a:r>
                        <a:rPr lang="en-US" altLang="zh-HK" sz="1200" dirty="0" smtClean="0"/>
                        <a:t> (RR 0.68; 95% CI 0.53, 0.89; P=0.005; I2=0%), with no difference in mortality, length of ICU stay, duration of mechanical ventilation , gastrointestinal bleeding, aspiration, and vomiting. The </a:t>
                      </a:r>
                      <a:r>
                        <a:rPr lang="en-US" altLang="zh-HK" sz="1200" u="sng" dirty="0" smtClean="0"/>
                        <a:t>overall quality of evidence was low </a:t>
                      </a:r>
                      <a:r>
                        <a:rPr lang="en-US" altLang="zh-HK" sz="1200" dirty="0" smtClean="0"/>
                        <a:t>for pneumonia outcome.</a:t>
                      </a:r>
                      <a:endParaRPr lang="zh-HK" altLang="en-US" sz="1200" dirty="0"/>
                    </a:p>
                  </a:txBody>
                  <a:tcPr/>
                </a:tc>
              </a:tr>
              <a:tr h="2688883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Oral hygiene regimes for mechanically ventilated patients that use </a:t>
                      </a:r>
                      <a:r>
                        <a:rPr lang="en-AU" sz="1100" dirty="0" err="1" smtClean="0"/>
                        <a:t>chlorhexidine</a:t>
                      </a:r>
                      <a:r>
                        <a:rPr lang="en-AU" sz="1100" dirty="0" smtClean="0"/>
                        <a:t> reduce ventilator-associated pneumonia.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dirty="0" smtClean="0"/>
                        <a:t>Richards D. </a:t>
                      </a:r>
                      <a:r>
                        <a:rPr lang="en-US" altLang="zh-HK" sz="1200" dirty="0" err="1" smtClean="0"/>
                        <a:t>Evid</a:t>
                      </a:r>
                      <a:r>
                        <a:rPr lang="en-US" altLang="zh-HK" sz="1200" dirty="0" smtClean="0"/>
                        <a:t> Based Dent. 2013 Sep;14(3):91-2.</a:t>
                      </a:r>
                      <a:endParaRPr lang="zh-HK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u="sng" dirty="0" smtClean="0"/>
                        <a:t>OHC that includes either </a:t>
                      </a:r>
                      <a:r>
                        <a:rPr lang="en-US" altLang="zh-HK" sz="1200" u="sng" dirty="0" err="1" smtClean="0"/>
                        <a:t>chlorhexidine</a:t>
                      </a:r>
                      <a:r>
                        <a:rPr lang="en-US" altLang="zh-HK" sz="1200" u="sng" dirty="0" smtClean="0"/>
                        <a:t> mouthwash or gel is associated with a 40% reduction in the odds of developing ventilator-associated pneumonia in critically ill adults</a:t>
                      </a:r>
                      <a:r>
                        <a:rPr lang="en-US" altLang="zh-HK" sz="1200" dirty="0" smtClean="0"/>
                        <a:t>. However, there is no evidence of a difference in the outcomes of mortality, duration of mechanical ventilation or duration of ICU stay. </a:t>
                      </a:r>
                      <a:r>
                        <a:rPr lang="en-US" altLang="zh-HK" sz="1200" u="sng" dirty="0" smtClean="0"/>
                        <a:t>There is no evidence that OHC including both CHX and </a:t>
                      </a:r>
                      <a:r>
                        <a:rPr lang="en-US" altLang="zh-HK" sz="1200" u="sng" dirty="0" err="1" smtClean="0"/>
                        <a:t>toothbrushing</a:t>
                      </a:r>
                      <a:r>
                        <a:rPr lang="en-US" altLang="zh-HK" sz="1200" u="sng" dirty="0" smtClean="0"/>
                        <a:t> is different from OHC with CHX alone</a:t>
                      </a:r>
                      <a:r>
                        <a:rPr lang="en-US" altLang="zh-HK" sz="1200" dirty="0" smtClean="0"/>
                        <a:t>, and some weak evidence to suggest that </a:t>
                      </a:r>
                      <a:r>
                        <a:rPr lang="en-US" altLang="zh-HK" sz="1200" dirty="0" err="1" smtClean="0"/>
                        <a:t>povidone</a:t>
                      </a:r>
                      <a:r>
                        <a:rPr lang="en-US" altLang="zh-HK" sz="1200" dirty="0" smtClean="0"/>
                        <a:t> iodine </a:t>
                      </a:r>
                      <a:r>
                        <a:rPr lang="en-US" altLang="zh-HK" sz="1200" dirty="0" err="1" smtClean="0"/>
                        <a:t>mouthrinse</a:t>
                      </a:r>
                      <a:r>
                        <a:rPr lang="en-US" altLang="zh-HK" sz="1200" dirty="0" smtClean="0"/>
                        <a:t> is more effective than saline in reducing VAP. There is insufficient evidence to determine whether powered </a:t>
                      </a:r>
                      <a:r>
                        <a:rPr lang="en-US" altLang="zh-HK" sz="1200" dirty="0" err="1" smtClean="0"/>
                        <a:t>toothbrushing</a:t>
                      </a:r>
                      <a:r>
                        <a:rPr lang="en-US" altLang="zh-HK" sz="1200" dirty="0" smtClean="0"/>
                        <a:t> or other oral care solutions are effective in reducing VAP.</a:t>
                      </a:r>
                      <a:endParaRPr lang="zh-HK" altLang="en-US" sz="1200" dirty="0"/>
                    </a:p>
                  </a:txBody>
                  <a:tcPr/>
                </a:tc>
              </a:tr>
              <a:tr h="1474549">
                <a:tc>
                  <a:txBody>
                    <a:bodyPr/>
                    <a:lstStyle/>
                    <a:p>
                      <a:r>
                        <a:rPr lang="en-AU" sz="1100" dirty="0" err="1" smtClean="0"/>
                        <a:t>Toothbrushing</a:t>
                      </a:r>
                      <a:r>
                        <a:rPr lang="en-AU" sz="1100" dirty="0" smtClean="0"/>
                        <a:t> may reduce ventilator-associated pneumonia.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dirty="0" smtClean="0"/>
                        <a:t>Yusuf H. </a:t>
                      </a:r>
                      <a:r>
                        <a:rPr lang="en-US" altLang="zh-HK" sz="1200" dirty="0" err="1" smtClean="0"/>
                        <a:t>Evid</a:t>
                      </a:r>
                      <a:r>
                        <a:rPr lang="en-US" altLang="zh-HK" sz="1200" dirty="0" smtClean="0"/>
                        <a:t> Based Dent. 2013 Sep;14(3):89-90. </a:t>
                      </a:r>
                      <a:endParaRPr lang="zh-HK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200" u="sng" dirty="0" err="1" smtClean="0"/>
                        <a:t>randomised</a:t>
                      </a:r>
                      <a:r>
                        <a:rPr lang="en-US" altLang="zh-HK" sz="1200" u="sng" dirty="0" smtClean="0"/>
                        <a:t> trials to date show that </a:t>
                      </a:r>
                      <a:r>
                        <a:rPr lang="en-US" altLang="zh-HK" sz="1200" u="sng" dirty="0" err="1" smtClean="0"/>
                        <a:t>toothbrushing</a:t>
                      </a:r>
                      <a:r>
                        <a:rPr lang="en-US" altLang="zh-HK" sz="1200" u="sng" dirty="0" smtClean="0"/>
                        <a:t> is associated with a trend toward lower rates of VAP </a:t>
                      </a:r>
                      <a:r>
                        <a:rPr lang="en-US" altLang="zh-HK" sz="1200" dirty="0" smtClean="0"/>
                        <a:t>in intubated, mechanically ventilated critically ill patients. There is no clear difference between electric and manual </a:t>
                      </a:r>
                      <a:r>
                        <a:rPr lang="en-US" altLang="zh-HK" sz="1200" dirty="0" err="1" smtClean="0"/>
                        <a:t>toothbrushing</a:t>
                      </a:r>
                      <a:r>
                        <a:rPr lang="en-US" altLang="zh-HK" sz="1200" dirty="0" smtClean="0"/>
                        <a:t>. </a:t>
                      </a:r>
                      <a:r>
                        <a:rPr lang="en-US" altLang="zh-HK" sz="1200" dirty="0" err="1" smtClean="0"/>
                        <a:t>Toothbrushing</a:t>
                      </a:r>
                      <a:r>
                        <a:rPr lang="en-US" altLang="zh-HK" sz="1200" dirty="0" smtClean="0"/>
                        <a:t> has no effect on ICU mortality, hospital mortality, or ICU length of stay.</a:t>
                      </a:r>
                      <a:endParaRPr lang="zh-HK" alt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921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1429" y="260648"/>
            <a:ext cx="2997896" cy="3132698"/>
          </a:xfrm>
        </p:spPr>
        <p:txBody>
          <a:bodyPr/>
          <a:lstStyle/>
          <a:p>
            <a:r>
              <a:rPr lang="en-AU" sz="2000" dirty="0"/>
              <a:t>Effect of continuous oral suctioning on the development of ventilator-associated pneumonia: a pilot randomized controlled trial</a:t>
            </a:r>
            <a:r>
              <a:rPr lang="en-AU" sz="2000" dirty="0" smtClean="0"/>
              <a:t>.</a:t>
            </a:r>
            <a:endParaRPr lang="en-AU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139952" y="3501008"/>
            <a:ext cx="4536504" cy="3572432"/>
          </a:xfrm>
        </p:spPr>
        <p:txBody>
          <a:bodyPr>
            <a:noAutofit/>
          </a:bodyPr>
          <a:lstStyle/>
          <a:p>
            <a:r>
              <a:rPr lang="en-AU" sz="1200" dirty="0" smtClean="0"/>
              <a:t>The </a:t>
            </a:r>
            <a:r>
              <a:rPr lang="en-AU" sz="1200" dirty="0"/>
              <a:t>aim of this pilot randomized controlled trial was to test the effect of a low-cost device (saliva ejector) for continuous oral suctioning (COS) on the incidence of VAP in patients receiving mechanical ventilation</a:t>
            </a:r>
            <a:r>
              <a:rPr lang="en-AU" sz="1200" dirty="0" smtClean="0"/>
              <a:t>.</a:t>
            </a:r>
          </a:p>
          <a:p>
            <a:r>
              <a:rPr lang="en-AU" sz="1200" dirty="0"/>
              <a:t>VAP was found in 3 patients (23.1%; 71 episodes of VAP per 1000 ventilation days) receiving COS and in 10 patients (83.3%; 141 episodes of VAP per 1000 ventilation days) in the control group (relative risk, 0.28; 95% confidence interval, 0.10-0.77; p=0.003).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78" y="682351"/>
            <a:ext cx="2470395" cy="28008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1687" y="6313703"/>
            <a:ext cx="36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rgbClr val="C8C8B1"/>
              </a:buClr>
            </a:pPr>
            <a:r>
              <a:rPr lang="en-AU" sz="1200" dirty="0">
                <a:solidFill>
                  <a:srgbClr val="FFFFFF"/>
                </a:solidFill>
              </a:rPr>
              <a:t>Chow MC et al. </a:t>
            </a:r>
            <a:r>
              <a:rPr lang="en-AU" sz="1200" dirty="0" err="1">
                <a:solidFill>
                  <a:srgbClr val="FFFFFF"/>
                </a:solidFill>
              </a:rPr>
              <a:t>Int</a:t>
            </a:r>
            <a:r>
              <a:rPr lang="en-AU" sz="1200" dirty="0">
                <a:solidFill>
                  <a:srgbClr val="FFFFFF"/>
                </a:solidFill>
              </a:rPr>
              <a:t> J </a:t>
            </a:r>
            <a:r>
              <a:rPr lang="en-AU" sz="1200" dirty="0" err="1">
                <a:solidFill>
                  <a:srgbClr val="FFFFFF"/>
                </a:solidFill>
              </a:rPr>
              <a:t>Nurs</a:t>
            </a:r>
            <a:r>
              <a:rPr lang="en-AU" sz="1200" dirty="0">
                <a:solidFill>
                  <a:srgbClr val="FFFFFF"/>
                </a:solidFill>
              </a:rPr>
              <a:t> Stud. 2012</a:t>
            </a:r>
          </a:p>
        </p:txBody>
      </p:sp>
      <p:pic>
        <p:nvPicPr>
          <p:cNvPr id="18434" name="Picture 2" descr="http://dentalsuction.files.wordpress.com/2011/08/hygoformic-saliva-ejector-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06" y="3873852"/>
            <a:ext cx="1479080" cy="11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dentalsuction.files.wordpress.com/2011/08/hygoformic-saliva-ejector-5.jpg?w=300&amp;h=22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1940" y="3873852"/>
            <a:ext cx="1479570" cy="11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dentalsuction.files.wordpress.com/2011/08/hygoformic-saliva-ejector-6.jpg?w=300&amp;h=22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06" y="5202233"/>
            <a:ext cx="1479080" cy="110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://dentalsuction.files.wordpress.com/2011/08/hygoformic-saliva-ejector-7.jpg?w=300&amp;h=22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1887" y="5192257"/>
            <a:ext cx="1479623" cy="110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682351"/>
            <a:ext cx="2414161" cy="280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000" dirty="0"/>
              <a:t>Intermittent suction of oral secretions before each positional change may reduce ventilator-associated pneumonia: a pilot study.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772816"/>
            <a:ext cx="7125112" cy="408598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AU" dirty="0"/>
              <a:t>METHODS: </a:t>
            </a:r>
            <a:r>
              <a:rPr lang="en-AU" dirty="0" smtClean="0"/>
              <a:t>The </a:t>
            </a:r>
            <a:r>
              <a:rPr lang="en-AU" dirty="0"/>
              <a:t>study consisted of a 9-month observation phase (control group, 237 patients), a 6-month education phase, followed by a 7-month intervention phase (studied group, 227 patients). 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RESULTS</a:t>
            </a:r>
            <a:r>
              <a:rPr lang="en-AU" dirty="0"/>
              <a:t>: </a:t>
            </a:r>
            <a:endParaRPr lang="en-AU" dirty="0" smtClean="0"/>
          </a:p>
          <a:p>
            <a:pPr>
              <a:buFont typeface="+mj-lt"/>
              <a:buAutoNum type="arabicPeriod"/>
            </a:pPr>
            <a:r>
              <a:rPr lang="en-AU" dirty="0" smtClean="0"/>
              <a:t>VAP </a:t>
            </a:r>
            <a:r>
              <a:rPr lang="en-AU" dirty="0"/>
              <a:t>occurred less frequently in the studied group (6 of 227 patients, 2.6%) than in the control group (26 of 237 patients, 11.0%; P &lt; 0.001). </a:t>
            </a:r>
            <a:endParaRPr lang="en-AU" dirty="0" smtClean="0"/>
          </a:p>
          <a:p>
            <a:pPr>
              <a:buFont typeface="+mj-lt"/>
              <a:buAutoNum type="arabicPeriod"/>
            </a:pPr>
            <a:r>
              <a:rPr lang="en-AU" dirty="0" smtClean="0"/>
              <a:t>The </a:t>
            </a:r>
            <a:r>
              <a:rPr lang="en-AU" dirty="0"/>
              <a:t>incidence rate of VAP in control and studied groups was 6.51 and 2.04 per 1000 ventilator days, respectively (P = 0.002). 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CONCLUSIONS</a:t>
            </a:r>
            <a:r>
              <a:rPr lang="en-AU" dirty="0"/>
              <a:t>: </a:t>
            </a:r>
            <a:r>
              <a:rPr lang="en-AU" dirty="0" smtClean="0"/>
              <a:t>Intermittent </a:t>
            </a:r>
            <a:r>
              <a:rPr lang="en-AU" dirty="0"/>
              <a:t>suction of oral secretions before each positional change may reduce VAP occurrence in ICU patients.</a:t>
            </a:r>
          </a:p>
          <a:p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3779912" y="6032393"/>
            <a:ext cx="4032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/>
              <a:t>Tsai HH, Lin FC, Chang SC. Am J Med Sci. 2008</a:t>
            </a:r>
          </a:p>
        </p:txBody>
      </p:sp>
    </p:spTree>
    <p:extLst>
      <p:ext uri="{BB962C8B-B14F-4D97-AF65-F5344CB8AC3E}">
        <p14:creationId xmlns:p14="http://schemas.microsoft.com/office/powerpoint/2010/main" val="51294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853373" cy="924475"/>
          </a:xfrm>
        </p:spPr>
        <p:txBody>
          <a:bodyPr/>
          <a:lstStyle/>
          <a:p>
            <a:r>
              <a:rPr lang="en-US" dirty="0" smtClean="0"/>
              <a:t>Biofilm removal: </a:t>
            </a:r>
            <a:r>
              <a:rPr lang="en-US" dirty="0" err="1" smtClean="0"/>
              <a:t>EndoClear</a:t>
            </a:r>
            <a:r>
              <a:rPr lang="en-US" dirty="0" smtClean="0"/>
              <a:t> Catheter Device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2856"/>
            <a:ext cx="7125112" cy="405143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4648945" y="6034940"/>
            <a:ext cx="362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 smtClean="0"/>
              <a:t>Ref: Schofield </a:t>
            </a:r>
            <a:r>
              <a:rPr lang="en-AU" sz="1200" dirty="0"/>
              <a:t>L, </a:t>
            </a:r>
            <a:r>
              <a:rPr lang="en-AU" sz="1200" dirty="0" err="1"/>
              <a:t>Saurs</a:t>
            </a:r>
            <a:r>
              <a:rPr lang="en-AU" sz="1200" dirty="0"/>
              <a:t> G. Chest. 2013 </a:t>
            </a:r>
            <a:r>
              <a:rPr lang="en-AU" sz="1200" dirty="0" smtClean="0"/>
              <a:t>Oct 1;144(4_MeetingAbstracts</a:t>
            </a:r>
            <a:r>
              <a:rPr lang="en-AU" sz="1200" dirty="0"/>
              <a:t>):64A.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41044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 smtClean="0"/>
              <a:t>PURPOSE: To compare </a:t>
            </a:r>
            <a:r>
              <a:rPr lang="en-AU" sz="1200" dirty="0"/>
              <a:t>the effectiveness of removing adherent endotracheal tube secretions with the use of the </a:t>
            </a:r>
            <a:r>
              <a:rPr lang="en-AU" sz="1200" dirty="0" err="1"/>
              <a:t>EndOclear</a:t>
            </a:r>
            <a:r>
              <a:rPr lang="en-AU" sz="1200" dirty="0"/>
              <a:t> catheter prior to weaning trials compared to the effects of routine suctioning prior to weaning trials</a:t>
            </a:r>
            <a:r>
              <a:rPr lang="en-AU" sz="1200" dirty="0" smtClean="0"/>
              <a:t>.</a:t>
            </a:r>
          </a:p>
          <a:p>
            <a:endParaRPr lang="en-AU" sz="1200" dirty="0"/>
          </a:p>
          <a:p>
            <a:r>
              <a:rPr lang="en-AU" sz="1200" dirty="0" smtClean="0"/>
              <a:t>METHODS</a:t>
            </a:r>
            <a:r>
              <a:rPr lang="en-AU" sz="1200" dirty="0"/>
              <a:t>: This is a two year retrospective </a:t>
            </a:r>
            <a:r>
              <a:rPr lang="en-AU" sz="1200" dirty="0" smtClean="0"/>
              <a:t>study.</a:t>
            </a:r>
          </a:p>
          <a:p>
            <a:endParaRPr lang="en-AU" sz="1200" dirty="0"/>
          </a:p>
          <a:p>
            <a:r>
              <a:rPr lang="en-AU" sz="1200" dirty="0" smtClean="0"/>
              <a:t>RESULTS</a:t>
            </a:r>
            <a:r>
              <a:rPr lang="en-AU" sz="1200" dirty="0"/>
              <a:t>: 550 cases were reviewed during 2011 and 562 cases in 2012. Previous to the initiation of endotracheal tube being cleared with the </a:t>
            </a:r>
            <a:r>
              <a:rPr lang="en-AU" sz="1200" dirty="0" err="1"/>
              <a:t>EndoClear</a:t>
            </a:r>
            <a:r>
              <a:rPr lang="en-AU" sz="1200" dirty="0"/>
              <a:t> catheter ventilator days were 4.3, ICU LOS was 5.2, and hospital LOS was 9.3. After the initiation of the </a:t>
            </a:r>
            <a:r>
              <a:rPr lang="en-AU" sz="1200" dirty="0" err="1"/>
              <a:t>EndOclear</a:t>
            </a:r>
            <a:r>
              <a:rPr lang="en-AU" sz="1200" dirty="0"/>
              <a:t> tube there was a decrease in ventilator days by 1 day. ICU LOS decreased from 9.3 by 0.9 days and the hospital LOS decreased from 5.2 by 1 day. </a:t>
            </a:r>
            <a:r>
              <a:rPr lang="en-AU" sz="1200" b="1" u="sng" dirty="0"/>
              <a:t>Our VAP rate went from 1.2 in 2011 to 0 in 2012 and continues to remain at 0. </a:t>
            </a:r>
            <a:endParaRPr lang="en-AU" sz="1200" b="1" u="sng" dirty="0" smtClean="0"/>
          </a:p>
          <a:p>
            <a:endParaRPr lang="en-AU" sz="1200" dirty="0"/>
          </a:p>
          <a:p>
            <a:r>
              <a:rPr lang="en-AU" sz="1200" dirty="0" smtClean="0"/>
              <a:t>IMPLICATIONS</a:t>
            </a:r>
            <a:r>
              <a:rPr lang="en-AU" sz="1200" dirty="0"/>
              <a:t>: Utilizing the </a:t>
            </a:r>
            <a:r>
              <a:rPr lang="en-AU" sz="1200" dirty="0" err="1"/>
              <a:t>EndOclear</a:t>
            </a:r>
            <a:r>
              <a:rPr lang="en-AU" sz="1200" dirty="0"/>
              <a:t> catheter is a safer, more effective way to remove adherent secretions and biofilm on the endotracheal tube then routine suctioning technique resulting in decreased time on the ventilator.</a:t>
            </a:r>
          </a:p>
        </p:txBody>
      </p:sp>
      <p:pic>
        <p:nvPicPr>
          <p:cNvPr id="14338" name="Picture 2" descr="http://www.mddionline.com/sites/www.mddionline.com/files/image/MDEA%202012%20Finalists/113-endOclear%20-%20Image%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2185" y="2852936"/>
            <a:ext cx="1966795" cy="157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763855" y="4684346"/>
            <a:ext cx="37730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u="sng" dirty="0"/>
              <a:t>The </a:t>
            </a:r>
            <a:r>
              <a:rPr lang="en-AU" sz="1400" u="sng" dirty="0" err="1"/>
              <a:t>endOclear</a:t>
            </a:r>
            <a:r>
              <a:rPr lang="en-AU" sz="1400" u="sng" dirty="0"/>
              <a:t> is a sterile, single-use wiper that clears away secretions and biofilm from inside the endotracheal tube (ETT) and provides visualization inside the ETT.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4303" y="2852936"/>
            <a:ext cx="1692718" cy="156317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63855" y="1559992"/>
            <a:ext cx="3943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Manufactured by </a:t>
            </a:r>
            <a:r>
              <a:rPr lang="en-AU" sz="1000" dirty="0" err="1"/>
              <a:t>EndOclear</a:t>
            </a:r>
            <a:r>
              <a:rPr lang="en-AU" sz="1000" dirty="0"/>
              <a:t> LLC (San Ramon, CA). Entry submitted by Innovative Design LLC (</a:t>
            </a:r>
            <a:r>
              <a:rPr lang="en-AU" sz="1000" dirty="0" err="1"/>
              <a:t>Danvill</a:t>
            </a:r>
            <a:r>
              <a:rPr lang="en-AU" sz="1000" dirty="0"/>
              <a:t>, CA). Supply and design credit to JG Plastics Group LLC (Costa Mesa, CA), </a:t>
            </a:r>
            <a:r>
              <a:rPr lang="en-AU" sz="1000" dirty="0" err="1"/>
              <a:t>Hiemstra</a:t>
            </a:r>
            <a:r>
              <a:rPr lang="en-AU" sz="1000" dirty="0"/>
              <a:t> Product Development LLC (San Francisco).</a:t>
            </a:r>
          </a:p>
        </p:txBody>
      </p:sp>
    </p:spTree>
    <p:extLst>
      <p:ext uri="{BB962C8B-B14F-4D97-AF65-F5344CB8AC3E}">
        <p14:creationId xmlns:p14="http://schemas.microsoft.com/office/powerpoint/2010/main" val="159436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62414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80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4" y="1700808"/>
            <a:ext cx="3639549" cy="375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5209" y="409852"/>
            <a:ext cx="4032449" cy="924475"/>
          </a:xfrm>
        </p:spPr>
        <p:txBody>
          <a:bodyPr/>
          <a:lstStyle/>
          <a:p>
            <a:r>
              <a:rPr lang="en-US" sz="2400" dirty="0" smtClean="0"/>
              <a:t>Future: Ventilator-Associated Event (VAE)</a:t>
            </a:r>
            <a:endParaRPr lang="en-A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409852"/>
            <a:ext cx="450779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394" y="5877272"/>
            <a:ext cx="3719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?automated capture using CIS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85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682512"/>
            <a:ext cx="7125112" cy="167517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AU" sz="1400" dirty="0" smtClean="0"/>
              <a:t>The </a:t>
            </a:r>
            <a:r>
              <a:rPr lang="en-AU" sz="1400" dirty="0"/>
              <a:t>agreement between VAP and VAC was 0.18, and between VAP and </a:t>
            </a:r>
            <a:r>
              <a:rPr lang="en-AU" sz="1400" dirty="0" err="1"/>
              <a:t>iVAC</a:t>
            </a:r>
            <a:r>
              <a:rPr lang="en-AU" sz="1400" dirty="0"/>
              <a:t> it was 0.19</a:t>
            </a:r>
            <a:r>
              <a:rPr lang="en-AU" sz="14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AU" sz="1400" dirty="0" smtClean="0"/>
              <a:t>Although </a:t>
            </a:r>
            <a:r>
              <a:rPr lang="en-AU" sz="1400" dirty="0"/>
              <a:t>the agreement between VAC, </a:t>
            </a:r>
            <a:r>
              <a:rPr lang="en-AU" sz="1400" dirty="0" err="1"/>
              <a:t>iVAC</a:t>
            </a:r>
            <a:r>
              <a:rPr lang="en-AU" sz="1400" dirty="0"/>
              <a:t>, and VAP is poor, a higher adoption of measures to prevent VAP was associated with lower VAP and VAC rates.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125113" cy="792088"/>
          </a:xfrm>
        </p:spPr>
        <p:txBody>
          <a:bodyPr/>
          <a:lstStyle/>
          <a:p>
            <a:r>
              <a:rPr lang="en-AU" sz="1600" b="1" dirty="0"/>
              <a:t>The Clinical Impact and Preventability of Ventilator-Associated Conditions in Critically Ill Patients Who Are Mechanically </a:t>
            </a:r>
            <a:r>
              <a:rPr lang="en-AU" sz="1600" b="1" dirty="0" smtClean="0"/>
              <a:t>Ventilated</a:t>
            </a:r>
            <a:endParaRPr lang="en-AU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4355976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sz="1200" dirty="0"/>
              <a:t>John </a:t>
            </a:r>
            <a:r>
              <a:rPr lang="en-AU" sz="1200" dirty="0" err="1"/>
              <a:t>Muscedere</a:t>
            </a:r>
            <a:r>
              <a:rPr lang="en-AU" sz="1200" dirty="0"/>
              <a:t>, </a:t>
            </a:r>
            <a:r>
              <a:rPr lang="en-AU" sz="1200" dirty="0" smtClean="0"/>
              <a:t>et al,; </a:t>
            </a:r>
            <a:r>
              <a:rPr lang="en-AU" sz="1200" dirty="0"/>
              <a:t>on behalf of for the Canadian Critical Care Trials </a:t>
            </a:r>
            <a:r>
              <a:rPr lang="en-AU" sz="1200" dirty="0" smtClean="0"/>
              <a:t>Group. Chest</a:t>
            </a:r>
            <a:r>
              <a:rPr lang="en-AU" sz="1200" dirty="0"/>
              <a:t>. </a:t>
            </a:r>
            <a:r>
              <a:rPr lang="en-AU" sz="1200" dirty="0" smtClean="0"/>
              <a:t>2013</a:t>
            </a:r>
            <a:endParaRPr lang="en-AU" sz="12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189211"/>
            <a:ext cx="3859160" cy="23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1753" y="1189210"/>
            <a:ext cx="2986766" cy="23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632424"/>
            <a:ext cx="5377344" cy="116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09694" y="3753123"/>
            <a:ext cx="19300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Retrospective </a:t>
            </a:r>
            <a:r>
              <a:rPr lang="en-AU" dirty="0"/>
              <a:t>review of 1320 patients</a:t>
            </a:r>
          </a:p>
        </p:txBody>
      </p:sp>
    </p:spTree>
    <p:extLst>
      <p:ext uri="{BB962C8B-B14F-4D97-AF65-F5344CB8AC3E}">
        <p14:creationId xmlns:p14="http://schemas.microsoft.com/office/powerpoint/2010/main" val="335677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125113" cy="504056"/>
          </a:xfrm>
        </p:spPr>
        <p:txBody>
          <a:bodyPr/>
          <a:lstStyle/>
          <a:p>
            <a:r>
              <a:rPr lang="en-US" dirty="0" smtClean="0"/>
              <a:t>Summary of strategies</a:t>
            </a:r>
            <a:endParaRPr lang="en-AU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54885"/>
              </p:ext>
            </p:extLst>
          </p:nvPr>
        </p:nvGraphicFramePr>
        <p:xfrm>
          <a:off x="467544" y="1268760"/>
          <a:ext cx="7992888" cy="476378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8232"/>
                <a:gridCol w="5904656"/>
              </a:tblGrid>
              <a:tr h="6262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Clinical</a:t>
                      </a:r>
                      <a:endParaRPr lang="en-A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VAP bundle + f</a:t>
                      </a:r>
                      <a:r>
                        <a:rPr lang="en-US" sz="1600" dirty="0" smtClean="0"/>
                        <a:t>urther</a:t>
                      </a:r>
                      <a:r>
                        <a:rPr lang="en-US" sz="1600" baseline="0" dirty="0" smtClean="0"/>
                        <a:t> refinement to reduce </a:t>
                      </a:r>
                      <a:r>
                        <a:rPr lang="en-US" sz="1600" baseline="0" dirty="0" err="1" smtClean="0"/>
                        <a:t>microaspiration</a:t>
                      </a:r>
                      <a:r>
                        <a:rPr lang="en-US" sz="1600" baseline="0" dirty="0" smtClean="0"/>
                        <a:t> and biofilm formation</a:t>
                      </a:r>
                      <a:endParaRPr lang="en-AU" sz="1600" dirty="0"/>
                    </a:p>
                  </a:txBody>
                  <a:tcPr/>
                </a:tc>
              </a:tr>
              <a:tr h="197325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Administrative</a:t>
                      </a:r>
                      <a:endParaRPr lang="en-A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Task</a:t>
                      </a:r>
                      <a:r>
                        <a:rPr lang="en-US" sz="1600" baseline="0" dirty="0" smtClean="0"/>
                        <a:t> Force</a:t>
                      </a:r>
                    </a:p>
                    <a:p>
                      <a:r>
                        <a:rPr lang="en-US" sz="1600" baseline="0" dirty="0" smtClean="0"/>
                        <a:t>Meeting agenda item</a:t>
                      </a:r>
                    </a:p>
                    <a:p>
                      <a:r>
                        <a:rPr lang="en-US" sz="1600" baseline="0" dirty="0" smtClean="0"/>
                        <a:t>Novel ETT in all departments</a:t>
                      </a:r>
                    </a:p>
                    <a:p>
                      <a:r>
                        <a:rPr lang="en-US" sz="1600" baseline="0" dirty="0" smtClean="0"/>
                        <a:t>Bring in new technology</a:t>
                      </a:r>
                    </a:p>
                    <a:p>
                      <a:r>
                        <a:rPr lang="en-US" sz="1600" baseline="0" dirty="0" smtClean="0"/>
                        <a:t>Continual amendment of protocols to facilitate development</a:t>
                      </a:r>
                    </a:p>
                    <a:p>
                      <a:r>
                        <a:rPr lang="en-US" sz="1600" baseline="0" dirty="0" smtClean="0"/>
                        <a:t>Review each case of VAP</a:t>
                      </a:r>
                    </a:p>
                    <a:p>
                      <a:r>
                        <a:rPr lang="en-US" sz="1600" baseline="0" dirty="0" smtClean="0"/>
                        <a:t>VAP rate as KPI</a:t>
                      </a:r>
                      <a:endParaRPr lang="en-AU" sz="1600" dirty="0"/>
                    </a:p>
                  </a:txBody>
                  <a:tcPr/>
                </a:tc>
              </a:tr>
              <a:tr h="6440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VAP rate documentation</a:t>
                      </a:r>
                      <a:endParaRPr lang="en-A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Continual evaluation</a:t>
                      </a:r>
                    </a:p>
                    <a:p>
                      <a:r>
                        <a:rPr lang="en-US" sz="1600" dirty="0" smtClean="0"/>
                        <a:t>Assess merits of using VAE</a:t>
                      </a:r>
                      <a:endParaRPr lang="en-AU" sz="1600" dirty="0"/>
                    </a:p>
                  </a:txBody>
                  <a:tcPr/>
                </a:tc>
              </a:tr>
              <a:tr h="39206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Education</a:t>
                      </a:r>
                      <a:endParaRPr lang="en-A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Boards,</a:t>
                      </a:r>
                      <a:r>
                        <a:rPr lang="en-US" sz="1600" baseline="0" dirty="0" smtClean="0"/>
                        <a:t> Newsletters, Websites, Talks, Lectures</a:t>
                      </a:r>
                      <a:endParaRPr lang="en-AU" sz="1600" dirty="0"/>
                    </a:p>
                  </a:txBody>
                  <a:tcPr/>
                </a:tc>
              </a:tr>
              <a:tr h="105935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Research</a:t>
                      </a:r>
                      <a:endParaRPr lang="en-A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Continue</a:t>
                      </a:r>
                      <a:r>
                        <a:rPr lang="en-US" sz="1600" baseline="0" dirty="0" smtClean="0"/>
                        <a:t> research and literature review</a:t>
                      </a:r>
                    </a:p>
                    <a:p>
                      <a:r>
                        <a:rPr lang="en-US" sz="1600" baseline="0" dirty="0" smtClean="0"/>
                        <a:t>Update the above regularly to bring in new strategies</a:t>
                      </a:r>
                    </a:p>
                    <a:p>
                      <a:r>
                        <a:rPr lang="en-US" sz="1600" baseline="0" dirty="0" smtClean="0"/>
                        <a:t>Both evidence-based and pragmatic approaches</a:t>
                      </a:r>
                      <a:endParaRPr lang="en-A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05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125113" cy="924475"/>
          </a:xfrm>
        </p:spPr>
        <p:txBody>
          <a:bodyPr/>
          <a:lstStyle/>
          <a:p>
            <a:r>
              <a:rPr lang="en-US" altLang="zh-HK" dirty="0" smtClean="0"/>
              <a:t>Acknowledgment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420888"/>
            <a:ext cx="7125112" cy="3437910"/>
          </a:xfrm>
        </p:spPr>
        <p:txBody>
          <a:bodyPr>
            <a:normAutofit/>
          </a:bodyPr>
          <a:lstStyle/>
          <a:p>
            <a:r>
              <a:rPr lang="en-US" altLang="zh-HK" sz="2000" dirty="0" err="1" smtClean="0"/>
              <a:t>Ms</a:t>
            </a:r>
            <a:r>
              <a:rPr lang="en-US" altLang="zh-HK" sz="2000" dirty="0" smtClean="0"/>
              <a:t> HM So, Nurse Consultant, ICU, PYNEH and Task Force members</a:t>
            </a:r>
          </a:p>
          <a:p>
            <a:r>
              <a:rPr lang="en-US" altLang="zh-HK" sz="2000" dirty="0" smtClean="0"/>
              <a:t>All staff of PYNEH </a:t>
            </a:r>
            <a:r>
              <a:rPr lang="en-US" altLang="zh-HK" sz="2000" dirty="0"/>
              <a:t>and RH C/ICU </a:t>
            </a:r>
            <a:endParaRPr lang="zh-HK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2017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3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000" b="1" dirty="0"/>
              <a:t>Attributable mortality of ventilator-associated pneumonia: a meta-analysis of individual patient data from randomised prevention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Individual patient data were available for 6284 patients from 24 trials. </a:t>
            </a:r>
            <a:endParaRPr lang="en-AU" dirty="0" smtClean="0"/>
          </a:p>
          <a:p>
            <a:r>
              <a:rPr lang="en-AU" dirty="0" smtClean="0"/>
              <a:t>The </a:t>
            </a:r>
            <a:r>
              <a:rPr lang="en-AU" u="sng" dirty="0"/>
              <a:t>overall attributable mortality was 13%</a:t>
            </a:r>
            <a:r>
              <a:rPr lang="en-AU" dirty="0"/>
              <a:t>, with higher mortality rates in surgical patients and patients with mid-range severity scores at admission (</a:t>
            </a:r>
            <a:r>
              <a:rPr lang="en-AU" dirty="0" err="1"/>
              <a:t>ie</a:t>
            </a:r>
            <a:r>
              <a:rPr lang="en-AU" dirty="0"/>
              <a:t>, </a:t>
            </a:r>
            <a:r>
              <a:rPr lang="en-AU" dirty="0" smtClean="0"/>
              <a:t>APACHE 20 to 29 </a:t>
            </a:r>
            <a:r>
              <a:rPr lang="en-AU" dirty="0"/>
              <a:t>and </a:t>
            </a:r>
            <a:r>
              <a:rPr lang="en-AU" dirty="0" smtClean="0"/>
              <a:t>SAPS 2 35 to 58</a:t>
            </a:r>
            <a:r>
              <a:rPr lang="en-AU" dirty="0"/>
              <a:t>). </a:t>
            </a:r>
            <a:endParaRPr lang="en-AU" dirty="0" smtClean="0"/>
          </a:p>
          <a:p>
            <a:r>
              <a:rPr lang="en-AU" dirty="0" smtClean="0"/>
              <a:t>Attributable </a:t>
            </a:r>
            <a:r>
              <a:rPr lang="en-AU" dirty="0"/>
              <a:t>mortality was close to zero in trauma, medical patients, and patients with low or high severity of illness scores.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5896" y="5803937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 err="1" smtClean="0"/>
              <a:t>Melsen</a:t>
            </a:r>
            <a:r>
              <a:rPr lang="en-AU" sz="1200" dirty="0" smtClean="0"/>
              <a:t> WG et al. The </a:t>
            </a:r>
            <a:r>
              <a:rPr lang="en-AU" sz="1200" dirty="0"/>
              <a:t>Lancet Infectious Diseases, Volume 13, Issue 8, Pages 665 - 671, August 2013</a:t>
            </a:r>
          </a:p>
        </p:txBody>
      </p:sp>
    </p:spTree>
    <p:extLst>
      <p:ext uri="{BB962C8B-B14F-4D97-AF65-F5344CB8AC3E}">
        <p14:creationId xmlns:p14="http://schemas.microsoft.com/office/powerpoint/2010/main" val="410075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VAP has to be a Key Performance Indicator (KPI)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Audit of the management of Intensive Care (ICU) services within the Hospital </a:t>
            </a:r>
            <a:r>
              <a:rPr lang="en-AU" dirty="0" smtClean="0"/>
              <a:t>Authority Nov 2013 (Draft)</a:t>
            </a:r>
          </a:p>
          <a:p>
            <a:pPr lvl="1"/>
            <a:r>
              <a:rPr lang="en-US" dirty="0" smtClean="0"/>
              <a:t>Point 1.5.4, page 18: “… all units should be monitoring aspects of care quality, such as ventilator acquired pneumonia (VAP), regardless of the types of patients they treat ….”</a:t>
            </a:r>
            <a:endParaRPr lang="en-AU" dirty="0" smtClean="0"/>
          </a:p>
          <a:p>
            <a:r>
              <a:rPr lang="en-AU" dirty="0"/>
              <a:t>The German quality indicators in intensive care medicine 2013 – second edition</a:t>
            </a:r>
          </a:p>
          <a:p>
            <a:pPr lvl="1"/>
            <a:r>
              <a:rPr lang="en-AU" dirty="0" smtClean="0"/>
              <a:t>“VAP </a:t>
            </a:r>
            <a:r>
              <a:rPr lang="en-AU" dirty="0"/>
              <a:t>is of utmost importance in intensive care medicine. Avoidance of VAP has become a central quality indicator in the USA</a:t>
            </a:r>
            <a:r>
              <a:rPr lang="en-AU" dirty="0" smtClean="0"/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1087832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3" y="355680"/>
            <a:ext cx="5040560" cy="973459"/>
          </a:xfrm>
        </p:spPr>
        <p:txBody>
          <a:bodyPr/>
          <a:lstStyle/>
          <a:p>
            <a:r>
              <a:rPr lang="en-US" dirty="0" smtClean="0"/>
              <a:t>PYNEH ICU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69" y="1556792"/>
            <a:ext cx="4694295" cy="277376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 smtClean="0"/>
          </a:p>
          <a:p>
            <a:r>
              <a:rPr lang="en-US" sz="1400" b="1" dirty="0" smtClean="0"/>
              <a:t>1993</a:t>
            </a:r>
            <a:r>
              <a:rPr lang="en-US" sz="1400" dirty="0" smtClean="0"/>
              <a:t> – PYNEH established, each department looked after its sickest patients</a:t>
            </a:r>
          </a:p>
          <a:p>
            <a:r>
              <a:rPr lang="en-US" sz="1400" b="1" dirty="0" smtClean="0"/>
              <a:t>1994 to 2006</a:t>
            </a:r>
          </a:p>
          <a:p>
            <a:pPr lvl="1"/>
            <a:r>
              <a:rPr lang="en-US" sz="1200" dirty="0" smtClean="0"/>
              <a:t>ICU established under Department of </a:t>
            </a:r>
            <a:r>
              <a:rPr lang="en-US" sz="1200" dirty="0" err="1" smtClean="0"/>
              <a:t>Anaesthesia</a:t>
            </a:r>
            <a:r>
              <a:rPr lang="en-US" sz="1200" dirty="0" smtClean="0"/>
              <a:t> in 2004, at first an open ICU, later under our various ICU Directors</a:t>
            </a:r>
          </a:p>
          <a:p>
            <a:pPr lvl="1"/>
            <a:r>
              <a:rPr lang="en-US" sz="1200" dirty="0" smtClean="0"/>
              <a:t>Medical HDU under Department of Medicine and ICU under Department of </a:t>
            </a:r>
            <a:r>
              <a:rPr lang="en-US" sz="1200" dirty="0" err="1" smtClean="0"/>
              <a:t>Anaesthesia</a:t>
            </a:r>
            <a:r>
              <a:rPr lang="en-US" sz="1200" dirty="0" smtClean="0"/>
              <a:t> were in operation</a:t>
            </a:r>
          </a:p>
          <a:p>
            <a:r>
              <a:rPr lang="en-US" sz="1400" b="1" dirty="0" smtClean="0"/>
              <a:t>After 2006 </a:t>
            </a:r>
            <a:r>
              <a:rPr lang="en-US" sz="1400" dirty="0" smtClean="0"/>
              <a:t>– ICU became an independent Department of Intensive Care under </a:t>
            </a:r>
            <a:r>
              <a:rPr lang="en-US" sz="1400" dirty="0" err="1" smtClean="0"/>
              <a:t>Dr</a:t>
            </a:r>
            <a:r>
              <a:rPr lang="en-US" sz="1400" dirty="0" smtClean="0"/>
              <a:t> WW Yan </a:t>
            </a:r>
          </a:p>
          <a:p>
            <a:endParaRPr lang="en-US" sz="1400" dirty="0" smtClean="0"/>
          </a:p>
          <a:p>
            <a:endParaRPr lang="en-AU" sz="1400" dirty="0"/>
          </a:p>
        </p:txBody>
      </p:sp>
      <p:pic>
        <p:nvPicPr>
          <p:cNvPr id="4" name="Picture 4" descr="untitled-2 desktop resolut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613278"/>
            <a:ext cx="2727500" cy="186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ntitled-8 desktop resolutio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4613278"/>
            <a:ext cx="2640732" cy="186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titled-1 desktop resolutio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1" y="4613278"/>
            <a:ext cx="2622595" cy="186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untitled-7 desktop resolution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2572" y="355680"/>
            <a:ext cx="2768824" cy="209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hksccm.org/images/stories/HongKongICUs/PYNEH/All%20%5BDesktop%20Resolution%5D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575442"/>
            <a:ext cx="3414682" cy="187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64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r>
              <a:rPr lang="en-AU" b="1" dirty="0">
                <a:solidFill>
                  <a:srgbClr val="92D050"/>
                </a:solidFill>
              </a:rPr>
              <a:t>How did we deal with a high VAP rate and bring it down</a:t>
            </a:r>
            <a:r>
              <a:rPr lang="en-AU" b="1" dirty="0" smtClean="0">
                <a:solidFill>
                  <a:srgbClr val="92D050"/>
                </a:solidFill>
              </a:rPr>
              <a:t>?</a:t>
            </a:r>
            <a:endParaRPr lang="en-AU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125112" cy="648072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2007</a:t>
            </a:r>
            <a:r>
              <a:rPr lang="en-US" sz="2000" dirty="0" smtClean="0"/>
              <a:t>: First VAP Prevention Program </a:t>
            </a:r>
            <a:endParaRPr lang="en-AU" sz="2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524755" cy="436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59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1250</TotalTime>
  <Words>3535</Words>
  <Application>Microsoft Office PowerPoint</Application>
  <PresentationFormat>如螢幕大小 (4:3)</PresentationFormat>
  <Paragraphs>321</Paragraphs>
  <Slides>54</Slides>
  <Notes>7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54</vt:i4>
      </vt:variant>
    </vt:vector>
  </HeadingPairs>
  <TitlesOfParts>
    <vt:vector size="67" baseType="lpstr">
      <vt:lpstr>微軟正黑體</vt:lpstr>
      <vt:lpstr>新細明體</vt:lpstr>
      <vt:lpstr>Arial</vt:lpstr>
      <vt:lpstr>Calibri</vt:lpstr>
      <vt:lpstr>Courier New</vt:lpstr>
      <vt:lpstr>Garamond</vt:lpstr>
      <vt:lpstr>Symbol</vt:lpstr>
      <vt:lpstr>Trebuchet MS</vt:lpstr>
      <vt:lpstr>Verdana</vt:lpstr>
      <vt:lpstr>Wingdings 2</vt:lpstr>
      <vt:lpstr>Winter</vt:lpstr>
      <vt:lpstr>圖表</vt:lpstr>
      <vt:lpstr>Graph</vt:lpstr>
      <vt:lpstr>Practical Aspects in Ventilator-Associated Pneumonia (VAP) Prevention</vt:lpstr>
      <vt:lpstr>The following will be discussed</vt:lpstr>
      <vt:lpstr>How much attention are we paying to VAP?</vt:lpstr>
      <vt:lpstr>PowerPoint 簡報</vt:lpstr>
      <vt:lpstr>PowerPoint 簡報</vt:lpstr>
      <vt:lpstr>Attributable mortality of ventilator-associated pneumonia: a meta-analysis of individual patient data from randomised prevention studies</vt:lpstr>
      <vt:lpstr>VAP has to be a Key Performance Indicator (KPI)</vt:lpstr>
      <vt:lpstr>PYNEH ICU</vt:lpstr>
      <vt:lpstr>How did we deal with a high VAP rate and bring it down?</vt:lpstr>
      <vt:lpstr>PowerPoint 簡報</vt:lpstr>
      <vt:lpstr>Results</vt:lpstr>
      <vt:lpstr>HOB angle indicator</vt:lpstr>
      <vt:lpstr>Re-examine Compliance to Maintain Bed Head Elevation</vt:lpstr>
      <vt:lpstr>2009 - 2010: Ongoing VAP Audit</vt:lpstr>
      <vt:lpstr>The PNU1 criteria</vt:lpstr>
      <vt:lpstr>VAP Rate compared to NHSN Report 2011</vt:lpstr>
      <vt:lpstr>2012: VAP rate similar, rising?</vt:lpstr>
      <vt:lpstr>2012: Do something more … But do what? </vt:lpstr>
      <vt:lpstr>VAP Prevention: administrative and clinical</vt:lpstr>
      <vt:lpstr>Quality Improvement Project: VAP in Critical Care Areas of HKEC</vt:lpstr>
      <vt:lpstr>Administrative</vt:lpstr>
      <vt:lpstr>Outcome Evaluation</vt:lpstr>
      <vt:lpstr>Education</vt:lpstr>
      <vt:lpstr>Intermittent to continuous cuff pressure monitoring and maintenance device</vt:lpstr>
      <vt:lpstr>Research</vt:lpstr>
      <vt:lpstr>Education and Knowledge dissemination</vt:lpstr>
      <vt:lpstr>PowerPoint 簡報</vt:lpstr>
      <vt:lpstr>Prevention of VAP Team (nurse-led)</vt:lpstr>
      <vt:lpstr>Compliance Audit</vt:lpstr>
      <vt:lpstr>Audit findings</vt:lpstr>
      <vt:lpstr>PowerPoint 簡報</vt:lpstr>
      <vt:lpstr>Simulated clinical scenarios under three different cuff pressures (10, 20 and 30 cmH2O)</vt:lpstr>
      <vt:lpstr>PowerPoint 簡報</vt:lpstr>
      <vt:lpstr>No suction</vt:lpstr>
      <vt:lpstr>PowerPoint 簡報</vt:lpstr>
      <vt:lpstr>With suction</vt:lpstr>
      <vt:lpstr>PowerPoint 簡報</vt:lpstr>
      <vt:lpstr>PowerPoint 簡報</vt:lpstr>
      <vt:lpstr>To do more …..</vt:lpstr>
      <vt:lpstr>2013: VAP rate</vt:lpstr>
      <vt:lpstr>Sep 2013</vt:lpstr>
      <vt:lpstr>Literature review</vt:lpstr>
      <vt:lpstr>Recent studies</vt:lpstr>
      <vt:lpstr>PowerPoint 簡報</vt:lpstr>
      <vt:lpstr>PowerPoint 簡報</vt:lpstr>
      <vt:lpstr>PowerPoint 簡報</vt:lpstr>
      <vt:lpstr>Effect of continuous oral suctioning on the development of ventilator-associated pneumonia: a pilot randomized controlled trial.</vt:lpstr>
      <vt:lpstr>Intermittent suction of oral secretions before each positional change may reduce ventilator-associated pneumonia: a pilot study.</vt:lpstr>
      <vt:lpstr>Biofilm removal: EndoClear Catheter Device</vt:lpstr>
      <vt:lpstr>Future: Ventilator-Associated Event (VAE)</vt:lpstr>
      <vt:lpstr>The Clinical Impact and Preventability of Ventilator-Associated Conditions in Critically Ill Patients Who Are Mechanically Ventilated</vt:lpstr>
      <vt:lpstr>Summary of strategies</vt:lpstr>
      <vt:lpstr>Acknowledgment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History of Development of VAP Prevention in our ICU</dc:title>
  <dc:creator>Arthur Laptop</dc:creator>
  <cp:lastModifiedBy>HP_mei</cp:lastModifiedBy>
  <cp:revision>356</cp:revision>
  <cp:lastPrinted>2014-01-25T14:26:14Z</cp:lastPrinted>
  <dcterms:created xsi:type="dcterms:W3CDTF">2013-04-14T01:42:29Z</dcterms:created>
  <dcterms:modified xsi:type="dcterms:W3CDTF">2014-01-25T14:30:04Z</dcterms:modified>
</cp:coreProperties>
</file>